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4.xml" ContentType="application/vnd.openxmlformats-officedocument.them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heme/theme5.xml" ContentType="application/vnd.openxmlformats-officedocument.theme+xml"/>
  <Override PartName="/ppt/notesSlides/notesSlide1.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 id="2147483687" r:id="rId5"/>
    <p:sldMasterId id="2147483703" r:id="rId6"/>
    <p:sldMasterId id="2147483715" r:id="rId7"/>
  </p:sldMasterIdLst>
  <p:notesMasterIdLst>
    <p:notesMasterId r:id="rId26"/>
  </p:notesMasterIdLst>
  <p:sldIdLst>
    <p:sldId id="280" r:id="rId8"/>
    <p:sldId id="275" r:id="rId9"/>
    <p:sldId id="270" r:id="rId10"/>
    <p:sldId id="257" r:id="rId11"/>
    <p:sldId id="263" r:id="rId12"/>
    <p:sldId id="276" r:id="rId13"/>
    <p:sldId id="281" r:id="rId14"/>
    <p:sldId id="277" r:id="rId15"/>
    <p:sldId id="282" r:id="rId16"/>
    <p:sldId id="278" r:id="rId17"/>
    <p:sldId id="283" r:id="rId18"/>
    <p:sldId id="286" r:id="rId19"/>
    <p:sldId id="279" r:id="rId20"/>
    <p:sldId id="259" r:id="rId21"/>
    <p:sldId id="284" r:id="rId22"/>
    <p:sldId id="285" r:id="rId23"/>
    <p:sldId id="265" r:id="rId24"/>
    <p:sldId id="260" r:id="rId25"/>
  </p:sldIdLst>
  <p:sldSz cx="12192000" cy="6858000"/>
  <p:notesSz cx="7010400" cy="9296400"/>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1E5FF"/>
    <a:srgbClr val="01178F"/>
    <a:srgbClr val="C9F3FF"/>
    <a:srgbClr val="B3FFF6"/>
    <a:srgbClr val="FF8C00"/>
    <a:srgbClr val="FFFFFF"/>
    <a:srgbClr val="CDD5FF"/>
    <a:srgbClr val="DDE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557411-30A4-49E5-8D12-B68A5C32B8BB}" v="867" dt="2017-09-18T20:55:40.704"/>
    <p1510:client id="{67CF0297-4316-4F7F-A02A-5D17B193597C}" v="793" dt="2017-09-19T19:22:56.763"/>
    <p1510:client id="{48F5F1FE-5E21-467E-9C6B-43AE3F615069}" v="30" dt="2017-09-19T02:20:22.500"/>
    <p1510:client id="{234E30A5-75DB-4748-A9B6-DEC20866B3FC}" v="1" dt="2017-09-19T13:13:56.466"/>
    <p1510:client id="{31796AC3-F533-4CC1-B1AE-20963449D98D}" v="704" dt="2017-09-19T18:20:08.4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33"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tags" Target="tags/tag1.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7.emf"/></Relationships>
</file>

<file path=ppt/media/image10.jpg>
</file>

<file path=ppt/media/image14.jpeg>
</file>

<file path=ppt/media/image15.jpeg>
</file>

<file path=ppt/media/image16.jpg>
</file>

<file path=ppt/media/image17.jpg>
</file>

<file path=ppt/media/image18.png>
</file>

<file path=ppt/media/image19.png>
</file>

<file path=ppt/media/image2.png>
</file>

<file path=ppt/media/image20.jpg>
</file>

<file path=ppt/media/image21.jpg>
</file>

<file path=ppt/media/image22.jpg>
</file>

<file path=ppt/media/image23.jpg>
</file>

<file path=ppt/media/image24.jpg>
</file>

<file path=ppt/media/image25.jpeg>
</file>

<file path=ppt/media/image26.png>
</file>

<file path=ppt/media/image27.jpeg>
</file>

<file path=ppt/media/image3.jpe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6725"/>
          </a:xfrm>
          <a:prstGeom prst="rect">
            <a:avLst/>
          </a:prstGeom>
        </p:spPr>
        <p:txBody>
          <a:bodyPr vert="horz" lIns="91440" tIns="45720" rIns="91440" bIns="45720" rtlCol="0"/>
          <a:lstStyle>
            <a:lvl1pPr algn="r">
              <a:defRPr sz="1200"/>
            </a:lvl1pPr>
          </a:lstStyle>
          <a:p>
            <a:fld id="{9BBE28CE-E2F4-4F6A-BF7A-B1E64BF6E1D0}" type="datetimeFigureOut">
              <a:rPr lang="en-US" smtClean="0"/>
              <a:t>9/18/2017</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73575"/>
            <a:ext cx="5607050" cy="3660775"/>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6725"/>
          </a:xfrm>
          <a:prstGeom prst="rect">
            <a:avLst/>
          </a:prstGeom>
        </p:spPr>
        <p:txBody>
          <a:bodyPr vert="horz" lIns="91440" tIns="45720" rIns="91440" bIns="45720" rtlCol="0" anchor="b"/>
          <a:lstStyle>
            <a:lvl1pPr algn="r">
              <a:defRPr sz="1200"/>
            </a:lvl1pPr>
          </a:lstStyle>
          <a:p>
            <a:fld id="{AC312D02-42FC-48D2-996D-B379459B792F}" type="slidenum">
              <a:rPr lang="en-US" smtClean="0"/>
              <a:t>‹#›</a:t>
            </a:fld>
            <a:endParaRPr lang="en-US"/>
          </a:p>
        </p:txBody>
      </p:sp>
    </p:spTree>
    <p:extLst>
      <p:ext uri="{BB962C8B-B14F-4D97-AF65-F5344CB8AC3E}">
        <p14:creationId xmlns:p14="http://schemas.microsoft.com/office/powerpoint/2010/main" val="2208981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15.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C312D02-42FC-48D2-996D-B379459B792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60387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3425" y="333375"/>
            <a:ext cx="5575300" cy="3136900"/>
          </a:xfrm>
        </p:spPr>
      </p:sp>
      <p:sp>
        <p:nvSpPr>
          <p:cNvPr id="3" name="Notes Placeholder 2"/>
          <p:cNvSpPr>
            <a:spLocks noGrp="1"/>
          </p:cNvSpPr>
          <p:nvPr>
            <p:ph type="body" idx="1"/>
          </p:nvPr>
        </p:nvSpPr>
        <p:spPr>
          <a:xfrm>
            <a:off x="353568" y="3681983"/>
            <a:ext cx="6266688" cy="5147983"/>
          </a:xfrm>
        </p:spPr>
        <p:txBody>
          <a:bodyPr/>
          <a:lstStyle/>
          <a:p>
            <a:r>
              <a:rPr lang="en-US" baseline="0"/>
              <a:t>Slide Ownership</a:t>
            </a:r>
          </a:p>
          <a:p>
            <a:endParaRPr lang="en-US" baseline="0"/>
          </a:p>
          <a:p>
            <a:r>
              <a:rPr lang="en-US" baseline="0"/>
              <a:t>To be completed by Tess with support from Jose and LT as needed.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A1FB729-0F29-4C57-ADCB-3C91B9892A05}"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56493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3425" y="333375"/>
            <a:ext cx="5575300" cy="3136900"/>
          </a:xfrm>
        </p:spPr>
      </p:sp>
      <p:sp>
        <p:nvSpPr>
          <p:cNvPr id="3" name="Notes Placeholder 2"/>
          <p:cNvSpPr>
            <a:spLocks noGrp="1"/>
          </p:cNvSpPr>
          <p:nvPr>
            <p:ph type="body" idx="1"/>
          </p:nvPr>
        </p:nvSpPr>
        <p:spPr>
          <a:xfrm>
            <a:off x="353568" y="3681983"/>
            <a:ext cx="6266688" cy="5147983"/>
          </a:xfrm>
        </p:spPr>
        <p:txBody>
          <a:bodyPr/>
          <a:lstStyle/>
          <a:p>
            <a:r>
              <a:rPr lang="en-US" baseline="0"/>
              <a:t>Slide Ownership</a:t>
            </a:r>
          </a:p>
          <a:p>
            <a:endParaRPr lang="en-US" baseline="0"/>
          </a:p>
          <a:p>
            <a:r>
              <a:rPr lang="en-US" baseline="0"/>
              <a:t>To be completed by Tess with support from Jose and LT as needed.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A1FB729-0F29-4C57-ADCB-3C91B9892A05}"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0973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3425" y="333375"/>
            <a:ext cx="5575300" cy="3136900"/>
          </a:xfrm>
        </p:spPr>
      </p:sp>
      <p:sp>
        <p:nvSpPr>
          <p:cNvPr id="3" name="Notes Placeholder 2"/>
          <p:cNvSpPr>
            <a:spLocks noGrp="1"/>
          </p:cNvSpPr>
          <p:nvPr>
            <p:ph type="body" idx="1"/>
          </p:nvPr>
        </p:nvSpPr>
        <p:spPr>
          <a:xfrm>
            <a:off x="353568" y="3681983"/>
            <a:ext cx="6266688" cy="5147983"/>
          </a:xfrm>
        </p:spPr>
        <p:txBody>
          <a:bodyPr/>
          <a:lstStyle/>
          <a:p>
            <a:r>
              <a:rPr lang="en-US" baseline="0"/>
              <a:t>Slide Ownership</a:t>
            </a:r>
          </a:p>
          <a:p>
            <a:endParaRPr lang="en-US" baseline="0"/>
          </a:p>
          <a:p>
            <a:r>
              <a:rPr lang="en-US" baseline="0"/>
              <a:t>To be completed by Tess with support from Jose and LT as needed.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A1FB729-0F29-4C57-ADCB-3C91B9892A05}"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3221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C312D02-42FC-48D2-996D-B379459B792F}" type="slidenum">
              <a:rPr lang="en-US" smtClean="0"/>
              <a:t>3</a:t>
            </a:fld>
            <a:endParaRPr lang="en-US"/>
          </a:p>
        </p:txBody>
      </p:sp>
    </p:spTree>
    <p:extLst>
      <p:ext uri="{BB962C8B-B14F-4D97-AF65-F5344CB8AC3E}">
        <p14:creationId xmlns:p14="http://schemas.microsoft.com/office/powerpoint/2010/main" val="3146551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3425" y="333375"/>
            <a:ext cx="5575300" cy="3136900"/>
          </a:xfrm>
        </p:spPr>
      </p:sp>
      <p:sp>
        <p:nvSpPr>
          <p:cNvPr id="3" name="Notes Placeholder 2"/>
          <p:cNvSpPr>
            <a:spLocks noGrp="1"/>
          </p:cNvSpPr>
          <p:nvPr>
            <p:ph type="body" idx="1"/>
          </p:nvPr>
        </p:nvSpPr>
        <p:spPr>
          <a:xfrm>
            <a:off x="353568" y="3681983"/>
            <a:ext cx="6266688" cy="5147983"/>
          </a:xfrm>
        </p:spPr>
        <p:txBody>
          <a:bodyPr/>
          <a:lstStyle/>
          <a:p>
            <a:r>
              <a:rPr lang="en-US" baseline="0"/>
              <a:t>Slide Ownership</a:t>
            </a:r>
          </a:p>
          <a:p>
            <a:endParaRPr lang="en-US" baseline="0"/>
          </a:p>
          <a:p>
            <a:r>
              <a:rPr lang="en-US" baseline="0"/>
              <a:t>To be completed by Tess with support from Jose and LT as needed.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A1FB729-0F29-4C57-ADCB-3C91B9892A05}"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97051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3425" y="333375"/>
            <a:ext cx="5575300" cy="3136900"/>
          </a:xfrm>
        </p:spPr>
      </p:sp>
      <p:sp>
        <p:nvSpPr>
          <p:cNvPr id="3" name="Notes Placeholder 2"/>
          <p:cNvSpPr>
            <a:spLocks noGrp="1"/>
          </p:cNvSpPr>
          <p:nvPr>
            <p:ph type="body" idx="1"/>
          </p:nvPr>
        </p:nvSpPr>
        <p:spPr>
          <a:xfrm>
            <a:off x="353568" y="3681983"/>
            <a:ext cx="6266688" cy="5147983"/>
          </a:xfrm>
        </p:spPr>
        <p:txBody>
          <a:bodyPr/>
          <a:lstStyle/>
          <a:p>
            <a:r>
              <a:rPr lang="en-US" baseline="0"/>
              <a:t>Slide Ownership</a:t>
            </a:r>
          </a:p>
          <a:p>
            <a:endParaRPr lang="en-US" baseline="0"/>
          </a:p>
          <a:p>
            <a:r>
              <a:rPr lang="en-US" baseline="0"/>
              <a:t>To be completed by Tess with support from Jose and LT as needed.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A1FB729-0F29-4C57-ADCB-3C91B9892A05}"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9155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Actions/resources your team needs from others in order to be successful</a:t>
            </a:r>
          </a:p>
        </p:txBody>
      </p:sp>
      <p:sp>
        <p:nvSpPr>
          <p:cNvPr id="4" name="Slide Number Placeholder 3"/>
          <p:cNvSpPr>
            <a:spLocks noGrp="1"/>
          </p:cNvSpPr>
          <p:nvPr>
            <p:ph type="sldNum" sz="quarter" idx="10"/>
          </p:nvPr>
        </p:nvSpPr>
        <p:spPr/>
        <p:txBody>
          <a:bodyPr/>
          <a:lstStyle/>
          <a:p>
            <a:fld id="{AC312D02-42FC-48D2-996D-B379459B792F}" type="slidenum">
              <a:rPr lang="en-US" smtClean="0"/>
              <a:t>6</a:t>
            </a:fld>
            <a:endParaRPr lang="en-US"/>
          </a:p>
        </p:txBody>
      </p:sp>
    </p:spTree>
    <p:extLst>
      <p:ext uri="{BB962C8B-B14F-4D97-AF65-F5344CB8AC3E}">
        <p14:creationId xmlns:p14="http://schemas.microsoft.com/office/powerpoint/2010/main" val="3622489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Actions/resources your team needs from others in order to be successful</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C312D02-42FC-48D2-996D-B379459B792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46366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Actions from your program that provide/contribute to the success of other programs</a:t>
            </a:r>
          </a:p>
        </p:txBody>
      </p:sp>
      <p:sp>
        <p:nvSpPr>
          <p:cNvPr id="4" name="Slide Number Placeholder 3"/>
          <p:cNvSpPr>
            <a:spLocks noGrp="1"/>
          </p:cNvSpPr>
          <p:nvPr>
            <p:ph type="sldNum" sz="quarter" idx="10"/>
          </p:nvPr>
        </p:nvSpPr>
        <p:spPr/>
        <p:txBody>
          <a:bodyPr/>
          <a:lstStyle/>
          <a:p>
            <a:fld id="{AC312D02-42FC-48D2-996D-B379459B792F}" type="slidenum">
              <a:rPr lang="en-US" smtClean="0"/>
              <a:t>8</a:t>
            </a:fld>
            <a:endParaRPr lang="en-US"/>
          </a:p>
        </p:txBody>
      </p:sp>
    </p:spTree>
    <p:extLst>
      <p:ext uri="{BB962C8B-B14F-4D97-AF65-F5344CB8AC3E}">
        <p14:creationId xmlns:p14="http://schemas.microsoft.com/office/powerpoint/2010/main" val="17115620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Actions from your program that provide/contribute to the success of other programs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C312D02-42FC-48D2-996D-B379459B792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86715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3425" y="333375"/>
            <a:ext cx="5575300" cy="3136900"/>
          </a:xfrm>
        </p:spPr>
      </p:sp>
      <p:sp>
        <p:nvSpPr>
          <p:cNvPr id="3" name="Notes Placeholder 2"/>
          <p:cNvSpPr>
            <a:spLocks noGrp="1"/>
          </p:cNvSpPr>
          <p:nvPr>
            <p:ph type="body" idx="1"/>
          </p:nvPr>
        </p:nvSpPr>
        <p:spPr>
          <a:xfrm>
            <a:off x="353568" y="3681983"/>
            <a:ext cx="6266688" cy="5147983"/>
          </a:xfrm>
        </p:spPr>
        <p:txBody>
          <a:bodyPr/>
          <a:lstStyle/>
          <a:p>
            <a:r>
              <a:rPr lang="en-US" baseline="0"/>
              <a:t>Slide Ownership</a:t>
            </a:r>
          </a:p>
          <a:p>
            <a:endParaRPr lang="en-US" baseline="0"/>
          </a:p>
          <a:p>
            <a:r>
              <a:rPr lang="en-US" baseline="0"/>
              <a:t>To be completed by Tess with support from Jose and LT as needed.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A1FB729-0F29-4C57-ADCB-3C91B9892A05}"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12785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8.xml"/><Relationship Id="rId1" Type="http://schemas.openxmlformats.org/officeDocument/2006/relationships/vmlDrawing" Target="../drawings/vmlDrawing7.vml"/><Relationship Id="rId5" Type="http://schemas.openxmlformats.org/officeDocument/2006/relationships/image" Target="../media/image1.emf"/><Relationship Id="rId4" Type="http://schemas.openxmlformats.org/officeDocument/2006/relationships/oleObject" Target="../embeddings/oleObject7.bin"/></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9.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Layouts/_rels/slideLayout26.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0.xml"/><Relationship Id="rId1" Type="http://schemas.openxmlformats.org/officeDocument/2006/relationships/vmlDrawing" Target="../drawings/vmlDrawing9.vml"/><Relationship Id="rId5" Type="http://schemas.openxmlformats.org/officeDocument/2006/relationships/image" Target="../media/image7.emf"/><Relationship Id="rId4" Type="http://schemas.openxmlformats.org/officeDocument/2006/relationships/oleObject" Target="../embeddings/oleObject9.bin"/></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9.emf"/><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9.emf"/><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2.xml"/><Relationship Id="rId1" Type="http://schemas.openxmlformats.org/officeDocument/2006/relationships/vmlDrawing" Target="../drawings/vmlDrawing11.vml"/><Relationship Id="rId5" Type="http://schemas.openxmlformats.org/officeDocument/2006/relationships/image" Target="../media/image12.emf"/><Relationship Id="rId4" Type="http://schemas.openxmlformats.org/officeDocument/2006/relationships/oleObject" Target="../embeddings/oleObject11.bin"/></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3.xml"/><Relationship Id="rId1" Type="http://schemas.openxmlformats.org/officeDocument/2006/relationships/vmlDrawing" Target="../drawings/vmlDrawing12.vml"/><Relationship Id="rId5" Type="http://schemas.openxmlformats.org/officeDocument/2006/relationships/image" Target="../media/image12.emf"/><Relationship Id="rId4" Type="http://schemas.openxmlformats.org/officeDocument/2006/relationships/oleObject" Target="../embeddings/oleObject12.bin"/></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4.xml"/><Relationship Id="rId1" Type="http://schemas.openxmlformats.org/officeDocument/2006/relationships/vmlDrawing" Target="../drawings/vmlDrawing13.vml"/><Relationship Id="rId5" Type="http://schemas.openxmlformats.org/officeDocument/2006/relationships/image" Target="../media/image12.emf"/><Relationship Id="rId4" Type="http://schemas.openxmlformats.org/officeDocument/2006/relationships/oleObject" Target="../embeddings/oleObject13.bin"/></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vmlDrawing" Target="../drawings/vmlDrawing5.vml"/><Relationship Id="rId5" Type="http://schemas.openxmlformats.org/officeDocument/2006/relationships/image" Target="../media/image7.emf"/><Relationship Id="rId4" Type="http://schemas.openxmlformats.org/officeDocument/2006/relationships/oleObject" Target="../embeddings/oleObject5.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0C74E1E7-2AEC-4649-B789-FAB407B7E7AB}"/>
              </a:ext>
            </a:extLst>
          </p:cNvPr>
          <p:cNvGraphicFramePr>
            <a:graphicFrameLocks noChangeAspect="1"/>
          </p:cNvGraphicFramePr>
          <p:nvPr userDrawn="1">
            <p:custDataLst>
              <p:tags r:id="rId2"/>
            </p:custDataLst>
            <p:extLst>
              <p:ext uri="{D42A27DB-BD31-4B8C-83A1-F6EECF244321}">
                <p14:modId xmlns:p14="http://schemas.microsoft.com/office/powerpoint/2010/main" val="188506584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51" name="think-cell Slide" r:id="rId4" imgW="425" imgH="426" progId="TCLayout.ActiveDocument.1">
                  <p:embed/>
                </p:oleObj>
              </mc:Choice>
              <mc:Fallback>
                <p:oleObj name="think-cell Slide" r:id="rId4" imgW="425" imgH="426" progId="TCLayout.ActiveDocument.1">
                  <p:embed/>
                  <p:pic>
                    <p:nvPicPr>
                      <p:cNvPr id="2" name="Object 1" hidden="1">
                        <a:extLst>
                          <a:ext uri="{FF2B5EF4-FFF2-40B4-BE49-F238E27FC236}">
                            <a16:creationId xmlns:a16="http://schemas.microsoft.com/office/drawing/2014/main" id="{0C74E1E7-2AEC-4649-B789-FAB407B7E7AB}"/>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Slide Number Placeholder 3"/>
          <p:cNvSpPr>
            <a:spLocks noGrp="1"/>
          </p:cNvSpPr>
          <p:nvPr>
            <p:ph type="sldNum" sz="quarter" idx="4"/>
          </p:nvPr>
        </p:nvSpPr>
        <p:spPr>
          <a:xfrm>
            <a:off x="11833804" y="6662835"/>
            <a:ext cx="104196" cy="90602"/>
          </a:xfrm>
          <a:prstGeom prst="rect">
            <a:avLst/>
          </a:prstGeom>
        </p:spPr>
        <p:txBody>
          <a:bodyPr vert="horz" wrap="none" lIns="0" tIns="0" rIns="0" bIns="0" rtlCol="0" anchor="ctr">
            <a:spAutoFit/>
          </a:bodyPr>
          <a:lstStyle>
            <a:lvl1pPr algn="r">
              <a:defRPr lang="en-US" sz="654" smtClean="0">
                <a:gradFill>
                  <a:gsLst>
                    <a:gs pos="31624">
                      <a:srgbClr val="505050"/>
                    </a:gs>
                    <a:gs pos="45000">
                      <a:srgbClr val="505050"/>
                    </a:gs>
                  </a:gsLst>
                  <a:lin ang="5400000" scaled="0"/>
                </a:gradFill>
              </a:defRPr>
            </a:lvl1pPr>
          </a:lstStyle>
          <a:p>
            <a:pPr defTabSz="807385">
              <a:lnSpc>
                <a:spcPct val="90000"/>
              </a:lnSpc>
            </a:pPr>
            <a:fld id="{2BDEB1D2-51A7-4905-969F-F05A60425C66}" type="slidenum">
              <a:rPr lang="en-US" smtClean="0"/>
              <a:pPr defTabSz="807385">
                <a:lnSpc>
                  <a:spcPct val="90000"/>
                </a:lnSpc>
              </a:pPr>
              <a:t>‹#›</a:t>
            </a:fld>
            <a:endParaRPr lang="en-US"/>
          </a:p>
        </p:txBody>
      </p:sp>
    </p:spTree>
    <p:extLst>
      <p:ext uri="{BB962C8B-B14F-4D97-AF65-F5344CB8AC3E}">
        <p14:creationId xmlns:p14="http://schemas.microsoft.com/office/powerpoint/2010/main" val="289985526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7"/>
            <a:ext cx="11524175" cy="1107996"/>
          </a:xfrm>
          <a:noFill/>
        </p:spPr>
        <p:txBody>
          <a:bodyPr wrap="square" tIns="91440" bIns="91440" anchor="t" anchorCtr="0">
            <a:spAutoFit/>
          </a:bodyPr>
          <a:lstStyle>
            <a:lvl1pPr>
              <a:defRPr sz="6000" spc="-89" baseline="0">
                <a:solidFill>
                  <a:schemeClr val="tx1"/>
                </a:solidFill>
              </a:defRPr>
            </a:lvl1pPr>
          </a:lstStyle>
          <a:p>
            <a:r>
              <a:rPr lang="en-US"/>
              <a:t>Section Title</a:t>
            </a:r>
          </a:p>
        </p:txBody>
      </p:sp>
    </p:spTree>
    <p:extLst>
      <p:ext uri="{BB962C8B-B14F-4D97-AF65-F5344CB8AC3E}">
        <p14:creationId xmlns:p14="http://schemas.microsoft.com/office/powerpoint/2010/main" val="1952746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Slide Photo_Option">
    <p:bg>
      <p:bgPr>
        <a:solidFill>
          <a:srgbClr val="1878C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17715" y="1728542"/>
            <a:ext cx="9181537" cy="796115"/>
          </a:xfrm>
          <a:noFill/>
        </p:spPr>
        <p:txBody>
          <a:bodyPr lIns="146304" tIns="91440" rIns="146304" bIns="91440" anchor="t" anchorCtr="0"/>
          <a:lstStyle>
            <a:lvl1pPr marL="0" algn="l" defTabSz="762525" rtl="0" eaLnBrk="1" latinLnBrk="0" hangingPunct="1">
              <a:lnSpc>
                <a:spcPct val="90000"/>
              </a:lnSpc>
              <a:spcBef>
                <a:spcPct val="0"/>
              </a:spcBef>
              <a:buNone/>
              <a:defRPr lang="en-US" sz="4415" b="0" kern="1200" cap="none" spc="-74" baseline="0" dirty="0">
                <a:ln w="3175">
                  <a:noFill/>
                </a:ln>
                <a:gradFill>
                  <a:gsLst>
                    <a:gs pos="1250">
                      <a:srgbClr val="FFFFFF"/>
                    </a:gs>
                    <a:gs pos="100000">
                      <a:srgbClr val="FFFFFF"/>
                    </a:gs>
                  </a:gsLst>
                  <a:lin ang="5400000" scaled="0"/>
                </a:gradFill>
                <a:effectLst/>
                <a:latin typeface="+mj-lt"/>
                <a:ea typeface="+mn-ea"/>
                <a:cs typeface="Segoe UI" pitchFamily="34" charset="0"/>
              </a:defRPr>
            </a:lvl1pPr>
          </a:lstStyle>
          <a:p>
            <a:r>
              <a:rPr lang="en-US"/>
              <a:t>Presentation title </a:t>
            </a:r>
          </a:p>
        </p:txBody>
      </p:sp>
      <p:pic>
        <p:nvPicPr>
          <p:cNvPr id="29" name="Picture 2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17792" y="6181494"/>
            <a:ext cx="1523922" cy="560644"/>
          </a:xfrm>
          <a:prstGeom prst="rect">
            <a:avLst/>
          </a:prstGeom>
        </p:spPr>
      </p:pic>
      <p:sp>
        <p:nvSpPr>
          <p:cNvPr id="4" name="Text Placeholder 8"/>
          <p:cNvSpPr>
            <a:spLocks noGrp="1"/>
          </p:cNvSpPr>
          <p:nvPr>
            <p:ph type="body" sz="quarter" idx="11" hasCustomPrompt="1"/>
          </p:nvPr>
        </p:nvSpPr>
        <p:spPr>
          <a:xfrm>
            <a:off x="217715" y="3219169"/>
            <a:ext cx="7810778" cy="410689"/>
          </a:xfrm>
        </p:spPr>
        <p:txBody>
          <a:bodyPr lIns="182880"/>
          <a:lstStyle>
            <a:lvl1pPr marL="0" indent="0">
              <a:buNone/>
              <a:defRPr spc="-77" baseline="0">
                <a:solidFill>
                  <a:schemeClr val="bg1"/>
                </a:solidFill>
                <a:latin typeface="Segoe UI Light" pitchFamily="34" charset="0"/>
              </a:defRPr>
            </a:lvl1pPr>
          </a:lstStyle>
          <a:p>
            <a:pPr lvl="0"/>
            <a:r>
              <a:rPr lang="en-US"/>
              <a:t>Subtitle</a:t>
            </a:r>
          </a:p>
        </p:txBody>
      </p:sp>
    </p:spTree>
    <p:extLst>
      <p:ext uri="{BB962C8B-B14F-4D97-AF65-F5344CB8AC3E}">
        <p14:creationId xmlns:p14="http://schemas.microsoft.com/office/powerpoint/2010/main" val="1960502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A92B0F5-0107-436A-8128-1621C04230C9}"/>
              </a:ext>
            </a:extLst>
          </p:cNvPr>
          <p:cNvSpPr/>
          <p:nvPr userDrawn="1"/>
        </p:nvSpPr>
        <p:spPr>
          <a:xfrm>
            <a:off x="9314869" y="0"/>
            <a:ext cx="2877131" cy="215444"/>
          </a:xfrm>
          <a:prstGeom prst="rect">
            <a:avLst/>
          </a:prstGeom>
        </p:spPr>
        <p:txBody>
          <a:bodyPr wrap="square">
            <a:spAutoFit/>
          </a:bodyPr>
          <a:lstStyle/>
          <a:p>
            <a:pPr algn="r"/>
            <a:r>
              <a:rPr lang="en-US" sz="800" b="1" i="1">
                <a:solidFill>
                  <a:srgbClr val="FF0000"/>
                </a:solidFill>
                <a:latin typeface="+mj-lt"/>
              </a:rPr>
              <a:t>MICROSOFT CONFIDENTIAL: For Internal Use Only</a:t>
            </a:r>
            <a:endParaRPr lang="en-US" sz="800" b="1" i="1">
              <a:latin typeface="+mj-lt"/>
            </a:endParaRPr>
          </a:p>
        </p:txBody>
      </p:sp>
      <p:sp>
        <p:nvSpPr>
          <p:cNvPr id="2" name="Title 1">
            <a:extLst>
              <a:ext uri="{FF2B5EF4-FFF2-40B4-BE49-F238E27FC236}">
                <a16:creationId xmlns:a16="http://schemas.microsoft.com/office/drawing/2014/main" id="{72001BA1-6020-4092-BEE9-891C597A142F}"/>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IN"/>
          </a:p>
        </p:txBody>
      </p:sp>
    </p:spTree>
    <p:extLst>
      <p:ext uri="{BB962C8B-B14F-4D97-AF65-F5344CB8AC3E}">
        <p14:creationId xmlns:p14="http://schemas.microsoft.com/office/powerpoint/2010/main" val="224188286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10876" y="1451222"/>
            <a:ext cx="11378959" cy="15331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8795" y="6560294"/>
            <a:ext cx="2846413" cy="364628"/>
          </a:xfrm>
          <a:prstGeom prst="rect">
            <a:avLst/>
          </a:prstGeom>
        </p:spPr>
        <p:txBody>
          <a:bodyPr/>
          <a:lstStyle/>
          <a:p>
            <a:pPr defTabSz="794883"/>
            <a:endParaRPr lang="en-US" sz="1565">
              <a:solidFill>
                <a:srgbClr val="505050"/>
              </a:solidFill>
            </a:endParaRPr>
          </a:p>
        </p:txBody>
      </p:sp>
      <p:sp>
        <p:nvSpPr>
          <p:cNvPr id="5" name="Footer Placeholder 4"/>
          <p:cNvSpPr>
            <a:spLocks noGrp="1"/>
          </p:cNvSpPr>
          <p:nvPr>
            <p:ph type="ftr" sz="quarter" idx="11"/>
          </p:nvPr>
        </p:nvSpPr>
        <p:spPr>
          <a:xfrm>
            <a:off x="4164795" y="6560294"/>
            <a:ext cx="3862413" cy="364628"/>
          </a:xfrm>
          <a:prstGeom prst="rect">
            <a:avLst/>
          </a:prstGeom>
        </p:spPr>
        <p:txBody>
          <a:bodyPr/>
          <a:lstStyle/>
          <a:p>
            <a:pPr defTabSz="794883"/>
            <a:endParaRPr lang="en-US" sz="1565">
              <a:solidFill>
                <a:srgbClr val="505050"/>
              </a:solidFill>
            </a:endParaRPr>
          </a:p>
        </p:txBody>
      </p:sp>
      <p:sp>
        <p:nvSpPr>
          <p:cNvPr id="6" name="Slide Number Placeholder 5"/>
          <p:cNvSpPr>
            <a:spLocks noGrp="1"/>
          </p:cNvSpPr>
          <p:nvPr>
            <p:ph type="sldNum" sz="quarter" idx="12"/>
          </p:nvPr>
        </p:nvSpPr>
        <p:spPr>
          <a:xfrm>
            <a:off x="11413875" y="6560294"/>
            <a:ext cx="649111" cy="364628"/>
          </a:xfrm>
          <a:prstGeom prst="rect">
            <a:avLst/>
          </a:prstGeom>
        </p:spPr>
        <p:txBody>
          <a:bodyPr/>
          <a:lstStyle/>
          <a:p>
            <a:pPr defTabSz="794883"/>
            <a:fld id="{D4F0A092-324E-4B91-AED1-A91E053BAF37}" type="slidenum">
              <a:rPr lang="en-US" sz="1565" smtClean="0">
                <a:solidFill>
                  <a:srgbClr val="505050"/>
                </a:solidFill>
              </a:rPr>
              <a:pPr defTabSz="794883"/>
              <a:t>‹#›</a:t>
            </a:fld>
            <a:endParaRPr lang="en-US" sz="1565">
              <a:solidFill>
                <a:srgbClr val="505050"/>
              </a:solidFill>
            </a:endParaRPr>
          </a:p>
        </p:txBody>
      </p:sp>
    </p:spTree>
    <p:extLst>
      <p:ext uri="{BB962C8B-B14F-4D97-AF65-F5344CB8AC3E}">
        <p14:creationId xmlns:p14="http://schemas.microsoft.com/office/powerpoint/2010/main" val="42167597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US_SUB_Title_and_Text_with_image_2">
    <p:spTree>
      <p:nvGrpSpPr>
        <p:cNvPr id="1" name=""/>
        <p:cNvGrpSpPr/>
        <p:nvPr/>
      </p:nvGrpSpPr>
      <p:grpSpPr>
        <a:xfrm>
          <a:off x="0" y="0"/>
          <a:ext cx="0" cy="0"/>
          <a:chOff x="0" y="0"/>
          <a:chExt cx="0" cy="0"/>
        </a:xfrm>
      </p:grpSpPr>
      <p:grpSp>
        <p:nvGrpSpPr>
          <p:cNvPr id="16" name="Group 15"/>
          <p:cNvGrpSpPr/>
          <p:nvPr userDrawn="1"/>
        </p:nvGrpSpPr>
        <p:grpSpPr>
          <a:xfrm>
            <a:off x="459392" y="6222302"/>
            <a:ext cx="1153839" cy="247651"/>
            <a:chOff x="664380" y="2797459"/>
            <a:chExt cx="2456149" cy="527306"/>
          </a:xfrm>
        </p:grpSpPr>
        <p:pic>
          <p:nvPicPr>
            <p:cNvPr id="25" name="Picture 2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664380" y="2797459"/>
              <a:ext cx="527306" cy="527306"/>
            </a:xfrm>
            <a:prstGeom prst="rect">
              <a:avLst/>
            </a:prstGeom>
          </p:spPr>
        </p:pic>
        <p:sp>
          <p:nvSpPr>
            <p:cNvPr id="26" name="Freeform 12"/>
            <p:cNvSpPr>
              <a:spLocks noEditPoints="1"/>
            </p:cNvSpPr>
            <p:nvPr/>
          </p:nvSpPr>
          <p:spPr bwMode="black">
            <a:xfrm>
              <a:off x="1345729" y="2879090"/>
              <a:ext cx="1774800" cy="347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chemeClr val="tx1"/>
            </a:solidFill>
            <a:ln>
              <a:noFill/>
            </a:ln>
          </p:spPr>
          <p:txBody>
            <a:bodyPr vert="horz" wrap="square" lIns="93260" tIns="46630" rIns="93260" bIns="46630" numCol="1" anchor="t" anchorCtr="0" compatLnSpc="1">
              <a:prstTxWarp prst="textNoShape">
                <a:avLst/>
              </a:prstTxWarp>
            </a:bodyPr>
            <a:lstStyle/>
            <a:p>
              <a:endParaRPr lang="en-US" sz="1873">
                <a:gradFill>
                  <a:gsLst>
                    <a:gs pos="63000">
                      <a:srgbClr val="E4E6E6"/>
                    </a:gs>
                    <a:gs pos="25000">
                      <a:srgbClr val="EFEFF0"/>
                    </a:gs>
                    <a:gs pos="0">
                      <a:srgbClr val="EBEBEB"/>
                    </a:gs>
                    <a:gs pos="45000">
                      <a:srgbClr val="E9EAEB"/>
                    </a:gs>
                    <a:gs pos="100000">
                      <a:srgbClr val="CDCDCE"/>
                    </a:gs>
                  </a:gsLst>
                  <a:lin ang="5400000" scaled="1"/>
                </a:gradFill>
              </a:endParaRPr>
            </a:p>
          </p:txBody>
        </p:sp>
      </p:grpSp>
      <p:sp>
        <p:nvSpPr>
          <p:cNvPr id="5" name="Picture Placeholder 4"/>
          <p:cNvSpPr>
            <a:spLocks noGrp="1"/>
          </p:cNvSpPr>
          <p:nvPr>
            <p:ph type="pic" sz="quarter" idx="11"/>
          </p:nvPr>
        </p:nvSpPr>
        <p:spPr>
          <a:xfrm flipH="1">
            <a:off x="7436222" y="-2"/>
            <a:ext cx="4755775" cy="6858001"/>
          </a:xfrm>
          <a:prstGeom prst="diagStripe">
            <a:avLst>
              <a:gd name="adj" fmla="val 33232"/>
            </a:avLst>
          </a:prstGeom>
          <a:blipFill dpi="0" rotWithShape="1">
            <a:blip r:embed="rId3"/>
            <a:srcRect/>
            <a:stretch>
              <a:fillRect l="-31429" t="-27606" r="-144659"/>
            </a:stretch>
          </a:blipFill>
        </p:spPr>
        <p:txBody>
          <a:bodyPr/>
          <a:lstStyle>
            <a:lvl1pPr>
              <a:defRPr>
                <a:noFill/>
              </a:defRPr>
            </a:lvl1pPr>
          </a:lstStyle>
          <a:p>
            <a:endParaRPr lang="en-US"/>
          </a:p>
        </p:txBody>
      </p:sp>
      <p:sp>
        <p:nvSpPr>
          <p:cNvPr id="9" name="Text Placeholder 3"/>
          <p:cNvSpPr>
            <a:spLocks noGrp="1"/>
          </p:cNvSpPr>
          <p:nvPr>
            <p:ph type="body" sz="quarter" idx="12"/>
          </p:nvPr>
        </p:nvSpPr>
        <p:spPr>
          <a:xfrm>
            <a:off x="459392" y="914400"/>
            <a:ext cx="7313008" cy="2554545"/>
          </a:xfrm>
        </p:spPr>
        <p:txBody>
          <a:bodyPr/>
          <a:lstStyle>
            <a:lvl1pPr>
              <a:spcAft>
                <a:spcPts val="1800"/>
              </a:spcAft>
              <a:defRPr>
                <a:gradFill>
                  <a:gsLst>
                    <a:gs pos="45000">
                      <a:schemeClr val="tx1"/>
                    </a:gs>
                    <a:gs pos="100000">
                      <a:schemeClr val="tx1"/>
                    </a:gs>
                  </a:gsLst>
                  <a:lin ang="5400000" scaled="1"/>
                </a:gradFill>
                <a:latin typeface="+mn-lt"/>
              </a:defRPr>
            </a:lvl1pPr>
            <a:lvl2pPr>
              <a:spcAft>
                <a:spcPts val="1800"/>
              </a:spcAft>
              <a:defRPr>
                <a:gradFill>
                  <a:gsLst>
                    <a:gs pos="45000">
                      <a:schemeClr val="tx1"/>
                    </a:gs>
                    <a:gs pos="100000">
                      <a:schemeClr val="tx1"/>
                    </a:gs>
                  </a:gsLst>
                  <a:lin ang="5400000" scaled="1"/>
                </a:gradFill>
                <a:latin typeface="+mn-lt"/>
              </a:defRPr>
            </a:lvl2pPr>
            <a:lvl3pPr>
              <a:spcAft>
                <a:spcPts val="1800"/>
              </a:spcAft>
              <a:defRPr>
                <a:gradFill>
                  <a:gsLst>
                    <a:gs pos="45000">
                      <a:schemeClr val="tx1"/>
                    </a:gs>
                    <a:gs pos="100000">
                      <a:schemeClr val="tx1"/>
                    </a:gs>
                  </a:gsLst>
                  <a:lin ang="5400000" scaled="1"/>
                </a:gradFill>
                <a:latin typeface="+mn-lt"/>
              </a:defRPr>
            </a:lvl3pPr>
            <a:lvl4pPr>
              <a:spcAft>
                <a:spcPts val="1800"/>
              </a:spcAft>
              <a:defRPr>
                <a:gradFill>
                  <a:gsLst>
                    <a:gs pos="45000">
                      <a:schemeClr val="tx1"/>
                    </a:gs>
                    <a:gs pos="100000">
                      <a:schemeClr val="tx1"/>
                    </a:gs>
                  </a:gsLst>
                  <a:lin ang="5400000" scaled="1"/>
                </a:gradFill>
                <a:latin typeface="+mn-lt"/>
              </a:defRPr>
            </a:lvl4pPr>
            <a:lvl5pPr>
              <a:spcAft>
                <a:spcPts val="1800"/>
              </a:spcAft>
              <a:defRPr>
                <a:gradFill>
                  <a:gsLst>
                    <a:gs pos="45000">
                      <a:schemeClr val="tx1"/>
                    </a:gs>
                    <a:gs pos="100000">
                      <a:schemeClr val="tx1"/>
                    </a:gs>
                  </a:gsLst>
                  <a:lin ang="5400000" scaled="1"/>
                </a:gra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1"/>
          <p:cNvSpPr>
            <a:spLocks noGrp="1"/>
          </p:cNvSpPr>
          <p:nvPr>
            <p:ph type="title"/>
          </p:nvPr>
        </p:nvSpPr>
        <p:spPr>
          <a:xfrm>
            <a:off x="459287" y="392885"/>
            <a:ext cx="6995614" cy="369115"/>
          </a:xfrm>
        </p:spPr>
        <p:txBody>
          <a:bodyPr/>
          <a:lstStyle>
            <a:lvl1pPr>
              <a:defRPr sz="2400" spc="-50" baseline="0">
                <a:gradFill>
                  <a:gsLst>
                    <a:gs pos="45000">
                      <a:schemeClr val="accent1"/>
                    </a:gs>
                    <a:gs pos="100000">
                      <a:schemeClr val="accent1"/>
                    </a:gs>
                  </a:gsLst>
                  <a:lin ang="5400000" scaled="1"/>
                </a:gradFill>
                <a:latin typeface="Segoe UI Semibold" panose="020B0702040204020203" pitchFamily="34" charset="0"/>
                <a:cs typeface="Segoe UI Semibold" panose="020B0702040204020203" pitchFamily="34" charset="0"/>
              </a:defRPr>
            </a:lvl1pPr>
          </a:lstStyle>
          <a:p>
            <a:r>
              <a:rPr lang="en-US"/>
              <a:t>Click to edit Master title style</a:t>
            </a:r>
          </a:p>
        </p:txBody>
      </p:sp>
    </p:spTree>
    <p:extLst>
      <p:ext uri="{BB962C8B-B14F-4D97-AF65-F5344CB8AC3E}">
        <p14:creationId xmlns:p14="http://schemas.microsoft.com/office/powerpoint/2010/main" val="2378763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9" name="Title 1"/>
          <p:cNvSpPr>
            <a:spLocks noGrp="1"/>
          </p:cNvSpPr>
          <p:nvPr>
            <p:ph type="title"/>
          </p:nvPr>
        </p:nvSpPr>
        <p:spPr>
          <a:xfrm>
            <a:off x="238979" y="174180"/>
            <a:ext cx="7402286" cy="484094"/>
          </a:xfrm>
        </p:spPr>
        <p:txBody>
          <a:bodyPr lIns="45720" rIns="0" anchor="t">
            <a:normAutofit/>
          </a:bodyPr>
          <a:lstStyle>
            <a:lvl1pPr>
              <a:defRPr sz="2000" b="1">
                <a:solidFill>
                  <a:schemeClr val="tx1">
                    <a:lumMod val="65000"/>
                    <a:lumOff val="35000"/>
                  </a:schemeClr>
                </a:solidFill>
                <a:latin typeface="Segoe UI Semilight" panose="020B0402040204020203" pitchFamily="34" charset="0"/>
                <a:cs typeface="Segoe UI Semilight" panose="020B0402040204020203" pitchFamily="34" charset="0"/>
              </a:defRPr>
            </a:lvl1pPr>
          </a:lstStyle>
          <a:p>
            <a:r>
              <a:rPr lang="en-US"/>
              <a:t>Click to edit Master title style</a:t>
            </a:r>
          </a:p>
        </p:txBody>
      </p:sp>
      <p:sp>
        <p:nvSpPr>
          <p:cNvPr id="2" name="TextBox 1"/>
          <p:cNvSpPr txBox="1"/>
          <p:nvPr userDrawn="1"/>
        </p:nvSpPr>
        <p:spPr>
          <a:xfrm>
            <a:off x="9762690" y="6642556"/>
            <a:ext cx="4200861" cy="215444"/>
          </a:xfrm>
          <a:prstGeom prst="rect">
            <a:avLst/>
          </a:prstGeom>
          <a:noFill/>
        </p:spPr>
        <p:txBody>
          <a:bodyPr wrap="square" rtlCol="0" anchor="b">
            <a:spAutoFit/>
          </a:bodyPr>
          <a:lstStyle/>
          <a:p>
            <a:r>
              <a:rPr lang="en-US" sz="800">
                <a:solidFill>
                  <a:schemeClr val="bg1">
                    <a:lumMod val="50000"/>
                  </a:schemeClr>
                </a:solidFill>
                <a:latin typeface="Segoe UI Semilight" panose="020B0402040204020203" pitchFamily="34" charset="0"/>
                <a:cs typeface="Segoe UI Semilight" panose="020B0402040204020203" pitchFamily="34" charset="0"/>
              </a:rPr>
              <a:t>Microsoft</a:t>
            </a:r>
            <a:r>
              <a:rPr lang="en-US" sz="800" baseline="0">
                <a:solidFill>
                  <a:schemeClr val="bg1">
                    <a:lumMod val="50000"/>
                  </a:schemeClr>
                </a:solidFill>
                <a:latin typeface="Segoe UI Semilight" panose="020B0402040204020203" pitchFamily="34" charset="0"/>
                <a:cs typeface="Segoe UI Semilight" panose="020B0402040204020203" pitchFamily="34" charset="0"/>
              </a:rPr>
              <a:t> Confidential | Internal Use Only</a:t>
            </a:r>
            <a:endParaRPr lang="en-US" sz="800">
              <a:solidFill>
                <a:schemeClr val="bg1">
                  <a:lumMod val="50000"/>
                </a:schemeClr>
              </a:solidFill>
              <a:latin typeface="Segoe UI Semilight" panose="020B0402040204020203" pitchFamily="34" charset="0"/>
              <a:cs typeface="Segoe UI Semilight" panose="020B0402040204020203" pitchFamily="34" charset="0"/>
            </a:endParaRPr>
          </a:p>
        </p:txBody>
      </p:sp>
      <p:sp>
        <p:nvSpPr>
          <p:cNvPr id="7" name="Slide Number Placeholder 2"/>
          <p:cNvSpPr txBox="1">
            <a:spLocks/>
          </p:cNvSpPr>
          <p:nvPr userDrawn="1"/>
        </p:nvSpPr>
        <p:spPr>
          <a:xfrm>
            <a:off x="9348048" y="6567715"/>
            <a:ext cx="2843952"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07F6E9E-61C9-4B0D-9480-3EED04E8B081}" type="slidenum">
              <a:rPr lang="en-US" sz="800" smtClean="0">
                <a:solidFill>
                  <a:srgbClr val="000000">
                    <a:tint val="75000"/>
                  </a:srgbClr>
                </a:solidFill>
                <a:latin typeface="Segoe UI Semilight" panose="020B0402040204020203" pitchFamily="34" charset="0"/>
                <a:cs typeface="Segoe UI Semilight" panose="020B0402040204020203" pitchFamily="34" charset="0"/>
              </a:rPr>
              <a:pPr/>
              <a:t>‹#›</a:t>
            </a:fld>
            <a:endParaRPr lang="en-US" sz="800">
              <a:solidFill>
                <a:srgbClr val="000000">
                  <a:tint val="75000"/>
                </a:srgbClr>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48688453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02892208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xfrm>
            <a:off x="11833804" y="6662835"/>
            <a:ext cx="104196" cy="90602"/>
          </a:xfrm>
          <a:prstGeom prst="rect">
            <a:avLst/>
          </a:prstGeom>
        </p:spPr>
        <p:txBody>
          <a:bodyPr vert="horz" wrap="none" lIns="0" tIns="0" rIns="0" bIns="0" rtlCol="0" anchor="ctr">
            <a:spAutoFit/>
          </a:bodyPr>
          <a:lstStyle>
            <a:lvl1pPr algn="r">
              <a:defRPr lang="en-US" sz="654" smtClean="0">
                <a:gradFill>
                  <a:gsLst>
                    <a:gs pos="31624">
                      <a:srgbClr val="505050"/>
                    </a:gs>
                    <a:gs pos="45000">
                      <a:srgbClr val="505050"/>
                    </a:gs>
                  </a:gsLst>
                  <a:lin ang="5400000" scaled="0"/>
                </a:gradFill>
              </a:defRPr>
            </a:lvl1pPr>
          </a:lstStyle>
          <a:p>
            <a:pPr defTabSz="807385">
              <a:lnSpc>
                <a:spcPct val="90000"/>
              </a:lnSpc>
            </a:pPr>
            <a:fld id="{2BDEB1D2-51A7-4905-969F-F05A60425C66}" type="slidenum">
              <a:rPr lang="en-US" smtClean="0"/>
              <a:pPr defTabSz="807385">
                <a:lnSpc>
                  <a:spcPct val="90000"/>
                </a:lnSpc>
              </a:pPr>
              <a:t>‹#›</a:t>
            </a:fld>
            <a:endParaRPr lang="en-US"/>
          </a:p>
        </p:txBody>
      </p:sp>
    </p:spTree>
    <p:extLst>
      <p:ext uri="{BB962C8B-B14F-4D97-AF65-F5344CB8AC3E}">
        <p14:creationId xmlns:p14="http://schemas.microsoft.com/office/powerpoint/2010/main" val="335898338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b="9304"/>
          <a:stretch/>
        </p:blipFill>
        <p:spPr>
          <a:xfrm>
            <a:off x="0" y="0"/>
            <a:ext cx="12192000" cy="6858000"/>
          </a:xfrm>
          <a:prstGeom prst="rect">
            <a:avLst/>
          </a:prstGeom>
          <a:noFill/>
          <a:ln>
            <a:noFill/>
          </a:ln>
        </p:spPr>
      </p:pic>
      <p:pic>
        <p:nvPicPr>
          <p:cNvPr id="6" name="Picture 5"/>
          <p:cNvPicPr>
            <a:picLocks noChangeAspect="1"/>
          </p:cNvPicPr>
          <p:nvPr userDrawn="1"/>
        </p:nvPicPr>
        <p:blipFill>
          <a:blip r:embed="rId3"/>
          <a:stretch>
            <a:fillRect/>
          </a:stretch>
        </p:blipFill>
        <p:spPr>
          <a:xfrm>
            <a:off x="10473508" y="6279048"/>
            <a:ext cx="1463040" cy="313749"/>
          </a:xfrm>
          <a:prstGeom prst="rect">
            <a:avLst/>
          </a:prstGeom>
        </p:spPr>
      </p:pic>
      <p:sp>
        <p:nvSpPr>
          <p:cNvPr id="2" name="Rectangle 1"/>
          <p:cNvSpPr/>
          <p:nvPr userDrawn="1"/>
        </p:nvSpPr>
        <p:spPr bwMode="auto">
          <a:xfrm>
            <a:off x="-1" y="0"/>
            <a:ext cx="10473508" cy="6858000"/>
          </a:xfrm>
          <a:prstGeom prst="rect">
            <a:avLst/>
          </a:prstGeom>
          <a:gradFill flip="none" rotWithShape="1">
            <a:gsLst>
              <a:gs pos="54000">
                <a:schemeClr val="tx2">
                  <a:alpha val="40000"/>
                </a:schemeClr>
              </a:gs>
              <a:gs pos="0">
                <a:srgbClr val="000000">
                  <a:alpha val="40000"/>
                </a:srgb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500" tIns="119600" rIns="149500" bIns="119600" numCol="1" spcCol="0" rtlCol="0" fromWordArt="0" anchor="t" anchorCtr="0" forceAA="0" compatLnSpc="1">
            <a:prstTxWarp prst="textNoShape">
              <a:avLst/>
            </a:prstTxWarp>
            <a:noAutofit/>
          </a:bodyPr>
          <a:lstStyle/>
          <a:p>
            <a:pPr algn="ctr" defTabSz="762353" fontAlgn="base">
              <a:lnSpc>
                <a:spcPct val="90000"/>
              </a:lnSpc>
              <a:spcBef>
                <a:spcPct val="0"/>
              </a:spcBef>
              <a:spcAft>
                <a:spcPct val="0"/>
              </a:spcAft>
            </a:pPr>
            <a:endParaRPr lang="en-US" sz="1962"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6"/>
          <p:cNvSpPr>
            <a:spLocks noGrp="1"/>
          </p:cNvSpPr>
          <p:nvPr>
            <p:ph type="body" sz="quarter" idx="10"/>
          </p:nvPr>
        </p:nvSpPr>
        <p:spPr>
          <a:xfrm>
            <a:off x="217716" y="2100849"/>
            <a:ext cx="8380489" cy="643204"/>
          </a:xfrm>
          <a:prstGeom prst="rect">
            <a:avLst/>
          </a:prstGeom>
        </p:spPr>
        <p:txBody>
          <a:bodyPr/>
          <a:lstStyle>
            <a:lvl1pPr marL="0" indent="0">
              <a:buNone/>
              <a:defRPr sz="3598">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404530031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Main">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659D4310-03C6-4CBF-8C0D-3A7C7E8ADD88}"/>
              </a:ext>
            </a:extLst>
          </p:cNvPr>
          <p:cNvGraphicFramePr>
            <a:graphicFrameLocks noChangeAspect="1"/>
          </p:cNvGraphicFramePr>
          <p:nvPr userDrawn="1">
            <p:custDataLst>
              <p:tags r:id="rId2"/>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507" name="think-cell Slide" r:id="rId4" imgW="425" imgH="426" progId="TCLayout.ActiveDocument.1">
                  <p:embed/>
                </p:oleObj>
              </mc:Choice>
              <mc:Fallback>
                <p:oleObj name="think-cell Slide" r:id="rId4" imgW="425" imgH="426" progId="TCLayout.ActiveDocument.1">
                  <p:embed/>
                  <p:pic>
                    <p:nvPicPr>
                      <p:cNvPr id="2" name="Object 1" hidden="1">
                        <a:extLst>
                          <a:ext uri="{FF2B5EF4-FFF2-40B4-BE49-F238E27FC236}">
                            <a16:creationId xmlns:a16="http://schemas.microsoft.com/office/drawing/2014/main" id="{659D4310-03C6-4CBF-8C0D-3A7C7E8ADD88}"/>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Slide Number Placeholder 3"/>
          <p:cNvSpPr>
            <a:spLocks noGrp="1"/>
          </p:cNvSpPr>
          <p:nvPr>
            <p:ph type="sldNum" sz="quarter" idx="4"/>
          </p:nvPr>
        </p:nvSpPr>
        <p:spPr>
          <a:xfrm>
            <a:off x="11833804" y="6662835"/>
            <a:ext cx="104196" cy="90602"/>
          </a:xfrm>
          <a:prstGeom prst="rect">
            <a:avLst/>
          </a:prstGeom>
        </p:spPr>
        <p:txBody>
          <a:bodyPr vert="horz" wrap="none" lIns="0" tIns="0" rIns="0" bIns="0" rtlCol="0" anchor="ctr">
            <a:spAutoFit/>
          </a:bodyPr>
          <a:lstStyle>
            <a:lvl1pPr algn="r">
              <a:defRPr lang="en-US" sz="654" smtClean="0">
                <a:gradFill>
                  <a:gsLst>
                    <a:gs pos="31624">
                      <a:srgbClr val="505050"/>
                    </a:gs>
                    <a:gs pos="45000">
                      <a:srgbClr val="505050"/>
                    </a:gs>
                  </a:gsLst>
                  <a:lin ang="5400000" scaled="0"/>
                </a:gradFill>
              </a:defRPr>
            </a:lvl1pPr>
          </a:lstStyle>
          <a:p>
            <a:pPr defTabSz="807385">
              <a:lnSpc>
                <a:spcPct val="90000"/>
              </a:lnSpc>
            </a:pPr>
            <a:fld id="{2BDEB1D2-51A7-4905-969F-F05A60425C66}" type="slidenum">
              <a:rPr lang="en-US" smtClean="0"/>
              <a:pPr defTabSz="807385">
                <a:lnSpc>
                  <a:spcPct val="90000"/>
                </a:lnSpc>
              </a:pPr>
              <a:t>‹#›</a:t>
            </a:fld>
            <a:endParaRPr lang="en-US"/>
          </a:p>
        </p:txBody>
      </p:sp>
      <p:sp>
        <p:nvSpPr>
          <p:cNvPr id="5" name="Title Placeholder 1"/>
          <p:cNvSpPr>
            <a:spLocks noGrp="1"/>
          </p:cNvSpPr>
          <p:nvPr>
            <p:ph type="title"/>
          </p:nvPr>
        </p:nvSpPr>
        <p:spPr>
          <a:xfrm>
            <a:off x="235857" y="210738"/>
            <a:ext cx="11720286" cy="338554"/>
          </a:xfrm>
          <a:prstGeom prst="rect">
            <a:avLst/>
          </a:prstGeom>
        </p:spPr>
        <p:txBody>
          <a:bodyPr vert="horz" wrap="square" lIns="0" tIns="0" rIns="0" bIns="0" rtlCol="0" anchor="t">
            <a:spAutoFit/>
          </a:bodyPr>
          <a:lstStyle>
            <a:lvl1pPr>
              <a:defRPr sz="2200">
                <a:solidFill>
                  <a:schemeClr val="tx1"/>
                </a:solidFill>
              </a:defRPr>
            </a:lvl1pPr>
          </a:lstStyle>
          <a:p>
            <a:r>
              <a:rPr lang="en-US"/>
              <a:t>Click to edit Master title style</a:t>
            </a:r>
          </a:p>
        </p:txBody>
      </p:sp>
    </p:spTree>
    <p:extLst>
      <p:ext uri="{BB962C8B-B14F-4D97-AF65-F5344CB8AC3E}">
        <p14:creationId xmlns:p14="http://schemas.microsoft.com/office/powerpoint/2010/main" val="378667616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b="9304"/>
          <a:stretch/>
        </p:blipFill>
        <p:spPr>
          <a:xfrm>
            <a:off x="0" y="0"/>
            <a:ext cx="12192000" cy="6858000"/>
          </a:xfrm>
          <a:prstGeom prst="rect">
            <a:avLst/>
          </a:prstGeom>
          <a:noFill/>
          <a:ln>
            <a:noFill/>
          </a:ln>
        </p:spPr>
      </p:pic>
      <p:pic>
        <p:nvPicPr>
          <p:cNvPr id="6" name="Picture 5"/>
          <p:cNvPicPr>
            <a:picLocks noChangeAspect="1"/>
          </p:cNvPicPr>
          <p:nvPr userDrawn="1"/>
        </p:nvPicPr>
        <p:blipFill>
          <a:blip r:embed="rId3"/>
          <a:stretch>
            <a:fillRect/>
          </a:stretch>
        </p:blipFill>
        <p:spPr>
          <a:xfrm>
            <a:off x="10473508" y="6279048"/>
            <a:ext cx="1463040" cy="313749"/>
          </a:xfrm>
          <a:prstGeom prst="rect">
            <a:avLst/>
          </a:prstGeom>
        </p:spPr>
      </p:pic>
      <p:sp>
        <p:nvSpPr>
          <p:cNvPr id="2" name="Rectangle 1"/>
          <p:cNvSpPr/>
          <p:nvPr userDrawn="1"/>
        </p:nvSpPr>
        <p:spPr bwMode="auto">
          <a:xfrm>
            <a:off x="-1" y="0"/>
            <a:ext cx="10473508" cy="6858000"/>
          </a:xfrm>
          <a:prstGeom prst="rect">
            <a:avLst/>
          </a:prstGeom>
          <a:gradFill flip="none" rotWithShape="1">
            <a:gsLst>
              <a:gs pos="54000">
                <a:schemeClr val="tx2">
                  <a:alpha val="40000"/>
                </a:schemeClr>
              </a:gs>
              <a:gs pos="0">
                <a:srgbClr val="000000">
                  <a:alpha val="40000"/>
                </a:srgb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9500" tIns="119600" rIns="149500" bIns="119600" numCol="1" spcCol="0" rtlCol="0" fromWordArt="0" anchor="t" anchorCtr="0" forceAA="0" compatLnSpc="1">
            <a:prstTxWarp prst="textNoShape">
              <a:avLst/>
            </a:prstTxWarp>
            <a:noAutofit/>
          </a:bodyPr>
          <a:lstStyle/>
          <a:p>
            <a:pPr algn="ctr" defTabSz="762353" fontAlgn="base">
              <a:lnSpc>
                <a:spcPct val="90000"/>
              </a:lnSpc>
              <a:spcBef>
                <a:spcPct val="0"/>
              </a:spcBef>
              <a:spcAft>
                <a:spcPct val="0"/>
              </a:spcAft>
            </a:pPr>
            <a:endParaRPr lang="en-US" sz="1962"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6"/>
          <p:cNvSpPr>
            <a:spLocks noGrp="1"/>
          </p:cNvSpPr>
          <p:nvPr>
            <p:ph type="body" sz="quarter" idx="10"/>
          </p:nvPr>
        </p:nvSpPr>
        <p:spPr>
          <a:xfrm>
            <a:off x="217716" y="2100849"/>
            <a:ext cx="8380489" cy="643204"/>
          </a:xfrm>
          <a:prstGeom prst="rect">
            <a:avLst/>
          </a:prstGeom>
        </p:spPr>
        <p:txBody>
          <a:bodyPr/>
          <a:lstStyle>
            <a:lvl1pPr marL="0" indent="0">
              <a:buNone/>
              <a:defRPr sz="3598">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1963269920"/>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717382"/>
            <a:ext cx="9144000" cy="792581"/>
          </a:xfrm>
        </p:spPr>
        <p:txBody>
          <a:bodyPr anchor="b"/>
          <a:lstStyle>
            <a:lvl1pPr algn="ctr">
              <a:defRPr sz="5151"/>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060"/>
            </a:lvl1pPr>
            <a:lvl2pPr marL="392478" indent="0" algn="ctr">
              <a:buNone/>
              <a:defRPr sz="1717"/>
            </a:lvl2pPr>
            <a:lvl3pPr marL="784957" indent="0" algn="ctr">
              <a:buNone/>
              <a:defRPr sz="1545"/>
            </a:lvl3pPr>
            <a:lvl4pPr marL="1177436" indent="0" algn="ctr">
              <a:buNone/>
              <a:defRPr sz="1373"/>
            </a:lvl4pPr>
            <a:lvl5pPr marL="1569914" indent="0" algn="ctr">
              <a:buNone/>
              <a:defRPr sz="1373"/>
            </a:lvl5pPr>
            <a:lvl6pPr marL="1962392" indent="0" algn="ctr">
              <a:buNone/>
              <a:defRPr sz="1373"/>
            </a:lvl6pPr>
            <a:lvl7pPr marL="2354871" indent="0" algn="ctr">
              <a:buNone/>
              <a:defRPr sz="1373"/>
            </a:lvl7pPr>
            <a:lvl8pPr marL="2747350" indent="0" algn="ctr">
              <a:buNone/>
              <a:defRPr sz="1373"/>
            </a:lvl8pPr>
            <a:lvl9pPr marL="3139828" indent="0" algn="ctr">
              <a:buNone/>
              <a:defRPr sz="1373"/>
            </a:lvl9pPr>
          </a:lstStyle>
          <a:p>
            <a:r>
              <a:rPr lang="en-US"/>
              <a:t>Click to edit Master subtitle style</a:t>
            </a:r>
          </a:p>
        </p:txBody>
      </p:sp>
      <p:sp>
        <p:nvSpPr>
          <p:cNvPr id="5" name="Footer Placeholder 4"/>
          <p:cNvSpPr>
            <a:spLocks noGrp="1"/>
          </p:cNvSpPr>
          <p:nvPr>
            <p:ph type="ftr" sz="quarter" idx="11"/>
          </p:nvPr>
        </p:nvSpPr>
        <p:spPr>
          <a:xfrm>
            <a:off x="217714" y="6662875"/>
            <a:ext cx="1270000" cy="90521"/>
          </a:xfrm>
        </p:spPr>
        <p:txBody>
          <a:bodyPr/>
          <a:lstStyle/>
          <a:p>
            <a:endParaRPr lang="en-US"/>
          </a:p>
        </p:txBody>
      </p:sp>
      <p:sp>
        <p:nvSpPr>
          <p:cNvPr id="8" name="Slide Number Placeholder 3"/>
          <p:cNvSpPr>
            <a:spLocks noGrp="1"/>
          </p:cNvSpPr>
          <p:nvPr>
            <p:ph type="sldNum" sz="quarter" idx="4"/>
          </p:nvPr>
        </p:nvSpPr>
        <p:spPr>
          <a:xfrm>
            <a:off x="11833804" y="6662835"/>
            <a:ext cx="104196" cy="90602"/>
          </a:xfrm>
          <a:prstGeom prst="rect">
            <a:avLst/>
          </a:prstGeom>
        </p:spPr>
        <p:txBody>
          <a:bodyPr vert="horz" wrap="none" lIns="0" tIns="0" rIns="0" bIns="0" rtlCol="0" anchor="ctr">
            <a:spAutoFit/>
          </a:bodyPr>
          <a:lstStyle>
            <a:lvl1pPr algn="r">
              <a:defRPr lang="en-US" sz="654" smtClean="0">
                <a:gradFill>
                  <a:gsLst>
                    <a:gs pos="31624">
                      <a:srgbClr val="505050"/>
                    </a:gs>
                    <a:gs pos="45000">
                      <a:srgbClr val="505050"/>
                    </a:gs>
                  </a:gsLst>
                  <a:lin ang="5400000" scaled="0"/>
                </a:gradFill>
              </a:defRPr>
            </a:lvl1pPr>
          </a:lstStyle>
          <a:p>
            <a:pPr defTabSz="807385">
              <a:lnSpc>
                <a:spcPct val="90000"/>
              </a:lnSpc>
            </a:pPr>
            <a:fld id="{2BDEB1D2-51A7-4905-969F-F05A60425C66}" type="slidenum">
              <a:rPr lang="en-US" smtClean="0"/>
              <a:pPr defTabSz="807385">
                <a:lnSpc>
                  <a:spcPct val="90000"/>
                </a:lnSpc>
              </a:pPr>
              <a:t>‹#›</a:t>
            </a:fld>
            <a:endParaRPr lang="en-US"/>
          </a:p>
        </p:txBody>
      </p:sp>
    </p:spTree>
    <p:extLst>
      <p:ext uri="{BB962C8B-B14F-4D97-AF65-F5344CB8AC3E}">
        <p14:creationId xmlns:p14="http://schemas.microsoft.com/office/powerpoint/2010/main" val="580338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8_Blank Color 1 Layout">
    <p:bg>
      <p:bgRef idx="1001">
        <a:schemeClr val="bg1"/>
      </p:bgRef>
    </p:bg>
    <p:spTree>
      <p:nvGrpSpPr>
        <p:cNvPr id="1" name=""/>
        <p:cNvGrpSpPr/>
        <p:nvPr/>
      </p:nvGrpSpPr>
      <p:grpSpPr>
        <a:xfrm>
          <a:off x="0" y="0"/>
          <a:ext cx="0" cy="0"/>
          <a:chOff x="0" y="0"/>
          <a:chExt cx="0" cy="0"/>
        </a:xfrm>
      </p:grpSpPr>
      <p:sp>
        <p:nvSpPr>
          <p:cNvPr id="2" name="Rectangle 1"/>
          <p:cNvSpPr/>
          <p:nvPr userDrawn="1"/>
        </p:nvSpPr>
        <p:spPr bwMode="auto">
          <a:xfrm>
            <a:off x="1" y="1"/>
            <a:ext cx="12192000" cy="6103020"/>
          </a:xfrm>
          <a:prstGeom prst="rect">
            <a:avLst/>
          </a:prstGeom>
          <a:solidFill>
            <a:srgbClr val="0117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4659" tIns="52329" rIns="52329" bIns="104659" numCol="1" spcCol="0" rtlCol="0" fromWordArt="0" anchor="b" anchorCtr="0" forceAA="0" compatLnSpc="1">
            <a:prstTxWarp prst="textNoShape">
              <a:avLst/>
            </a:prstTxWarp>
            <a:noAutofit/>
          </a:bodyPr>
          <a:lstStyle/>
          <a:p>
            <a:pPr algn="ctr" defTabSz="1046380" fontAlgn="base">
              <a:spcBef>
                <a:spcPct val="0"/>
              </a:spcBef>
              <a:spcAft>
                <a:spcPct val="0"/>
              </a:spcAft>
            </a:pPr>
            <a:endParaRPr lang="en-US" sz="1632" spc="-57">
              <a:solidFill>
                <a:srgbClr val="FFFFFF"/>
              </a:solidFill>
              <a:ea typeface="Segoe UI" pitchFamily="34" charset="0"/>
              <a:cs typeface="Segoe UI" pitchFamily="34" charset="0"/>
            </a:endParaRPr>
          </a:p>
        </p:txBody>
      </p:sp>
      <p:sp>
        <p:nvSpPr>
          <p:cNvPr id="6" name="Text Placeholder 5"/>
          <p:cNvSpPr>
            <a:spLocks noGrp="1"/>
          </p:cNvSpPr>
          <p:nvPr>
            <p:ph type="body" sz="quarter" idx="10" hasCustomPrompt="1"/>
          </p:nvPr>
        </p:nvSpPr>
        <p:spPr>
          <a:xfrm>
            <a:off x="217715" y="1768478"/>
            <a:ext cx="11526550" cy="1129552"/>
          </a:xfrm>
        </p:spPr>
        <p:txBody>
          <a:bodyPr lIns="146304"/>
          <a:lstStyle>
            <a:lvl1pPr marL="0" indent="0">
              <a:buNone/>
              <a:defRPr sz="5886" i="0" spc="-86" baseline="0">
                <a:solidFill>
                  <a:schemeClr val="bg1"/>
                </a:solidFill>
                <a:latin typeface="Segoe UI Light" pitchFamily="34" charset="0"/>
              </a:defRPr>
            </a:lvl1pPr>
          </a:lstStyle>
          <a:p>
            <a:pPr lvl="0"/>
            <a:r>
              <a:rPr lang="en-US"/>
              <a:t>Click to edit title style</a:t>
            </a:r>
          </a:p>
        </p:txBody>
      </p:sp>
      <p:sp>
        <p:nvSpPr>
          <p:cNvPr id="9" name="Text Placeholder 8"/>
          <p:cNvSpPr>
            <a:spLocks noGrp="1"/>
          </p:cNvSpPr>
          <p:nvPr>
            <p:ph type="body" sz="quarter" idx="11" hasCustomPrompt="1"/>
          </p:nvPr>
        </p:nvSpPr>
        <p:spPr>
          <a:xfrm>
            <a:off x="217715" y="3219168"/>
            <a:ext cx="7810778" cy="410689"/>
          </a:xfrm>
        </p:spPr>
        <p:txBody>
          <a:bodyPr lIns="182880"/>
          <a:lstStyle>
            <a:lvl1pPr marL="0" indent="0">
              <a:buNone/>
              <a:defRPr spc="-86" baseline="0">
                <a:solidFill>
                  <a:schemeClr val="bg1"/>
                </a:solidFill>
                <a:latin typeface="Segoe UI Light" pitchFamily="34" charset="0"/>
              </a:defRPr>
            </a:lvl1pPr>
          </a:lstStyle>
          <a:p>
            <a:pPr lvl="0"/>
            <a:r>
              <a:rPr lang="en-US"/>
              <a:t>Speaker Title</a:t>
            </a:r>
          </a:p>
        </p:txBody>
      </p:sp>
      <p:pic>
        <p:nvPicPr>
          <p:cNvPr id="8" name="Picture 7" descr="USCMO_lockup.png"/>
          <p:cNvPicPr>
            <a:picLocks noChangeAspect="1"/>
          </p:cNvPicPr>
          <p:nvPr userDrawn="1"/>
        </p:nvPicPr>
        <p:blipFill rotWithShape="1">
          <a:blip r:embed="rId2">
            <a:extLst>
              <a:ext uri="{28A0092B-C50C-407E-A947-70E740481C1C}">
                <a14:useLocalDpi xmlns:a14="http://schemas.microsoft.com/office/drawing/2010/main" val="0"/>
              </a:ext>
            </a:extLst>
          </a:blip>
          <a:srcRect r="54328"/>
          <a:stretch/>
        </p:blipFill>
        <p:spPr>
          <a:xfrm>
            <a:off x="9812639" y="6244166"/>
            <a:ext cx="1275296" cy="518734"/>
          </a:xfrm>
          <a:prstGeom prst="rect">
            <a:avLst/>
          </a:prstGeom>
        </p:spPr>
      </p:pic>
      <p:sp>
        <p:nvSpPr>
          <p:cNvPr id="10" name="TextBox 9"/>
          <p:cNvSpPr txBox="1"/>
          <p:nvPr userDrawn="1"/>
        </p:nvSpPr>
        <p:spPr>
          <a:xfrm>
            <a:off x="11087933" y="6454591"/>
            <a:ext cx="851716" cy="150939"/>
          </a:xfrm>
          <a:prstGeom prst="rect">
            <a:avLst/>
          </a:prstGeom>
          <a:noFill/>
        </p:spPr>
        <p:txBody>
          <a:bodyPr wrap="square" lIns="0" tIns="0" rIns="0" bIns="0" rtlCol="0">
            <a:spAutoFit/>
          </a:bodyPr>
          <a:lstStyle/>
          <a:p>
            <a:r>
              <a:rPr lang="en-US" sz="981">
                <a:gradFill>
                  <a:gsLst>
                    <a:gs pos="0">
                      <a:schemeClr val="bg1">
                        <a:lumMod val="50000"/>
                      </a:schemeClr>
                    </a:gs>
                    <a:gs pos="86000">
                      <a:schemeClr val="bg1">
                        <a:lumMod val="50000"/>
                      </a:schemeClr>
                    </a:gs>
                  </a:gsLst>
                  <a:lin ang="5400000" scaled="0"/>
                </a:gradFill>
                <a:latin typeface="Segoe UI Semilight" panose="020B0402040204020203" pitchFamily="34" charset="0"/>
                <a:cs typeface="Segoe UI Semilight" panose="020B0402040204020203" pitchFamily="34" charset="0"/>
              </a:rPr>
              <a:t>DX Marketing</a:t>
            </a:r>
          </a:p>
        </p:txBody>
      </p:sp>
    </p:spTree>
    <p:extLst>
      <p:ext uri="{BB962C8B-B14F-4D97-AF65-F5344CB8AC3E}">
        <p14:creationId xmlns:p14="http://schemas.microsoft.com/office/powerpoint/2010/main" val="12050092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235857" y="210738"/>
            <a:ext cx="11720286" cy="302006"/>
          </a:xfrm>
          <a:prstGeom prst="rect">
            <a:avLst/>
          </a:prstGeom>
        </p:spPr>
        <p:txBody>
          <a:bodyPr vert="horz" wrap="square" lIns="0" tIns="0" rIns="0" bIns="0" rtlCol="0" anchor="t">
            <a:spAutoFit/>
          </a:bodyPr>
          <a:lstStyle/>
          <a:p>
            <a:r>
              <a:rPr lang="en-US"/>
              <a:t>Click to edit Master title style</a:t>
            </a:r>
          </a:p>
        </p:txBody>
      </p:sp>
      <p:grpSp>
        <p:nvGrpSpPr>
          <p:cNvPr id="7" name="Group 6"/>
          <p:cNvGrpSpPr/>
          <p:nvPr userDrawn="1"/>
        </p:nvGrpSpPr>
        <p:grpSpPr>
          <a:xfrm>
            <a:off x="69089" y="5902246"/>
            <a:ext cx="3700195" cy="894279"/>
            <a:chOff x="53493" y="6689212"/>
            <a:chExt cx="3885205" cy="1013516"/>
          </a:xfrm>
        </p:grpSpPr>
        <p:pic>
          <p:nvPicPr>
            <p:cNvPr id="8" name="Picture 2" descr="https://assets.onestore.ms/cdnfiles/onestorerolling-1511-13007/shell/v1_2/images/logo/microsoft.pn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247651" y="6742688"/>
              <a:ext cx="666749" cy="14214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3493" y="6813762"/>
              <a:ext cx="2109898" cy="888966"/>
            </a:xfrm>
            <a:prstGeom prst="rect">
              <a:avLst/>
            </a:prstGeom>
            <a:noFill/>
          </p:spPr>
          <p:txBody>
            <a:bodyPr wrap="square" lIns="182880" tIns="146304" rIns="182880" bIns="146304" rtlCol="0">
              <a:spAutoFit/>
            </a:bodyPr>
            <a:lstStyle/>
            <a:p>
              <a:pPr>
                <a:lnSpc>
                  <a:spcPct val="90000"/>
                </a:lnSpc>
              </a:pPr>
              <a:r>
                <a:rPr lang="en-US" sz="2824">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USM&amp;O</a:t>
              </a:r>
            </a:p>
            <a:p>
              <a:pPr>
                <a:lnSpc>
                  <a:spcPct val="90000"/>
                </a:lnSpc>
              </a:pPr>
              <a:r>
                <a:rPr lang="en-US" sz="706">
                  <a:gradFill>
                    <a:gsLst>
                      <a:gs pos="2917">
                        <a:schemeClr val="tx1"/>
                      </a:gs>
                      <a:gs pos="30000">
                        <a:schemeClr val="tx1"/>
                      </a:gs>
                    </a:gsLst>
                    <a:lin ang="5400000" scaled="0"/>
                  </a:gradFill>
                  <a:cs typeface="Segoe UI Semilight" panose="020B0402040204020203" pitchFamily="34" charset="0"/>
                </a:rPr>
                <a:t>Marketing &amp; Operations Group</a:t>
              </a:r>
            </a:p>
          </p:txBody>
        </p:sp>
        <p:cxnSp>
          <p:nvCxnSpPr>
            <p:cNvPr id="10" name="Straight Connector 9"/>
            <p:cNvCxnSpPr/>
            <p:nvPr/>
          </p:nvCxnSpPr>
          <p:spPr>
            <a:xfrm>
              <a:off x="1828800" y="6689212"/>
              <a:ext cx="0" cy="778388"/>
            </a:xfrm>
            <a:prstGeom prst="line">
              <a:avLst/>
            </a:prstGeom>
            <a:ln w="6350">
              <a:solidFill>
                <a:schemeClr val="tx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828800" y="6813762"/>
              <a:ext cx="2109898" cy="888966"/>
            </a:xfrm>
            <a:prstGeom prst="rect">
              <a:avLst/>
            </a:prstGeom>
            <a:noFill/>
          </p:spPr>
          <p:txBody>
            <a:bodyPr wrap="square" lIns="182880" tIns="146304" rIns="182880" bIns="146304" rtlCol="0">
              <a:spAutoFit/>
            </a:bodyPr>
            <a:lstStyle/>
            <a:p>
              <a:pPr>
                <a:lnSpc>
                  <a:spcPct val="90000"/>
                </a:lnSpc>
              </a:pPr>
              <a:r>
                <a:rPr lang="en-US" sz="2824">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DX</a:t>
              </a:r>
            </a:p>
            <a:p>
              <a:pPr>
                <a:lnSpc>
                  <a:spcPct val="90000"/>
                </a:lnSpc>
              </a:pPr>
              <a:r>
                <a:rPr lang="en-US" sz="706">
                  <a:gradFill>
                    <a:gsLst>
                      <a:gs pos="2917">
                        <a:schemeClr val="tx1"/>
                      </a:gs>
                      <a:gs pos="30000">
                        <a:schemeClr val="tx1"/>
                      </a:gs>
                    </a:gsLst>
                    <a:lin ang="5400000" scaled="0"/>
                  </a:gradFill>
                  <a:cs typeface="Segoe UI Semilight" panose="020B0402040204020203" pitchFamily="34" charset="0"/>
                </a:rPr>
                <a:t> </a:t>
              </a:r>
            </a:p>
          </p:txBody>
        </p:sp>
      </p:grpSp>
      <p:sp>
        <p:nvSpPr>
          <p:cNvPr id="2" name="Footer Placeholder 1"/>
          <p:cNvSpPr>
            <a:spLocks noGrp="1"/>
          </p:cNvSpPr>
          <p:nvPr>
            <p:ph type="ftr" sz="quarter" idx="11"/>
          </p:nvPr>
        </p:nvSpPr>
        <p:spPr/>
        <p:txBody>
          <a:bodyPr/>
          <a:lstStyle/>
          <a:p>
            <a:pPr defTabSz="807385"/>
            <a:endParaRPr lang="en-US">
              <a:gradFill>
                <a:gsLst>
                  <a:gs pos="31624">
                    <a:srgbClr val="505050"/>
                  </a:gs>
                  <a:gs pos="45000">
                    <a:srgbClr val="505050"/>
                  </a:gs>
                </a:gsLst>
                <a:lin ang="5400000" scaled="0"/>
              </a:gradFill>
            </a:endParaRPr>
          </a:p>
        </p:txBody>
      </p:sp>
      <p:sp>
        <p:nvSpPr>
          <p:cNvPr id="3" name="Slide Number Placeholder 2"/>
          <p:cNvSpPr>
            <a:spLocks noGrp="1"/>
          </p:cNvSpPr>
          <p:nvPr>
            <p:ph type="sldNum" sz="quarter" idx="12"/>
          </p:nvPr>
        </p:nvSpPr>
        <p:spPr/>
        <p:txBody>
          <a:bodyPr/>
          <a:lstStyle/>
          <a:p>
            <a:pPr defTabSz="807385">
              <a:lnSpc>
                <a:spcPct val="90000"/>
              </a:lnSpc>
            </a:pPr>
            <a:fld id="{2BDEB1D2-51A7-4905-969F-F05A60425C66}" type="slidenum">
              <a:rPr lang="en-US" smtClean="0"/>
              <a:pPr defTabSz="807385">
                <a:lnSpc>
                  <a:spcPct val="90000"/>
                </a:lnSpc>
              </a:pPr>
              <a:t>‹#›</a:t>
            </a:fld>
            <a:endParaRPr lang="en-US"/>
          </a:p>
        </p:txBody>
      </p:sp>
    </p:spTree>
    <p:extLst>
      <p:ext uri="{BB962C8B-B14F-4D97-AF65-F5344CB8AC3E}">
        <p14:creationId xmlns:p14="http://schemas.microsoft.com/office/powerpoint/2010/main" val="414829790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17714" y="1008530"/>
            <a:ext cx="11707366" cy="2018835"/>
          </a:xfrm>
        </p:spPr>
        <p:txBody>
          <a:bodyPr lIns="0"/>
          <a:lstStyle>
            <a:lvl1pPr marL="0" indent="0">
              <a:buNone/>
              <a:defRPr/>
            </a:lvl1pPr>
            <a:lvl2pPr marL="24047" indent="0">
              <a:buNone/>
              <a:defRPr sz="1684"/>
            </a:lvl2pPr>
            <a:lvl3pPr marL="188365" indent="0">
              <a:buNone/>
              <a:defRPr sz="1684"/>
            </a:lvl3pPr>
            <a:lvl4pPr marL="400777" indent="0">
              <a:buNone/>
              <a:defRPr sz="1515"/>
            </a:lvl4pPr>
            <a:lvl5pPr marL="622541" indent="0">
              <a:buNone/>
              <a:defRPr sz="151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Placeholder 1"/>
          <p:cNvSpPr>
            <a:spLocks noGrp="1"/>
          </p:cNvSpPr>
          <p:nvPr>
            <p:ph type="title"/>
          </p:nvPr>
        </p:nvSpPr>
        <p:spPr>
          <a:xfrm>
            <a:off x="235857" y="210738"/>
            <a:ext cx="11720286" cy="302006"/>
          </a:xfrm>
          <a:prstGeom prst="rect">
            <a:avLst/>
          </a:prstGeom>
        </p:spPr>
        <p:txBody>
          <a:bodyPr vert="horz" wrap="square" lIns="0" tIns="0" rIns="0" bIns="0" rtlCol="0" anchor="t">
            <a:spAutoFit/>
          </a:bodyPr>
          <a:lstStyle/>
          <a:p>
            <a:r>
              <a:rPr lang="en-US"/>
              <a:t>Click to edit Master title style</a:t>
            </a:r>
          </a:p>
        </p:txBody>
      </p:sp>
    </p:spTree>
    <p:extLst>
      <p:ext uri="{BB962C8B-B14F-4D97-AF65-F5344CB8AC3E}">
        <p14:creationId xmlns:p14="http://schemas.microsoft.com/office/powerpoint/2010/main" val="338481382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9" name="Title 1"/>
          <p:cNvSpPr>
            <a:spLocks noGrp="1"/>
          </p:cNvSpPr>
          <p:nvPr>
            <p:ph type="title"/>
          </p:nvPr>
        </p:nvSpPr>
        <p:spPr>
          <a:xfrm>
            <a:off x="238979" y="174180"/>
            <a:ext cx="7402286" cy="484094"/>
          </a:xfrm>
        </p:spPr>
        <p:txBody>
          <a:bodyPr lIns="45720" rIns="0" anchor="t">
            <a:normAutofit/>
          </a:bodyPr>
          <a:lstStyle>
            <a:lvl1pPr>
              <a:defRPr sz="2000" b="1">
                <a:solidFill>
                  <a:schemeClr val="tx1">
                    <a:lumMod val="65000"/>
                    <a:lumOff val="35000"/>
                  </a:schemeClr>
                </a:solidFill>
                <a:latin typeface="Segoe UI Semilight" panose="020B0402040204020203" pitchFamily="34" charset="0"/>
                <a:cs typeface="Segoe UI Semilight" panose="020B0402040204020203" pitchFamily="34" charset="0"/>
              </a:defRPr>
            </a:lvl1pPr>
          </a:lstStyle>
          <a:p>
            <a:r>
              <a:rPr lang="en-US"/>
              <a:t>Click to edit Master title style</a:t>
            </a:r>
          </a:p>
        </p:txBody>
      </p:sp>
      <p:sp>
        <p:nvSpPr>
          <p:cNvPr id="2" name="TextBox 1"/>
          <p:cNvSpPr txBox="1"/>
          <p:nvPr userDrawn="1"/>
        </p:nvSpPr>
        <p:spPr>
          <a:xfrm>
            <a:off x="9762690" y="6642556"/>
            <a:ext cx="4200861" cy="215444"/>
          </a:xfrm>
          <a:prstGeom prst="rect">
            <a:avLst/>
          </a:prstGeom>
          <a:noFill/>
        </p:spPr>
        <p:txBody>
          <a:bodyPr wrap="square" rtlCol="0" anchor="b">
            <a:spAutoFit/>
          </a:bodyPr>
          <a:lstStyle/>
          <a:p>
            <a:r>
              <a:rPr lang="en-US" sz="800">
                <a:solidFill>
                  <a:schemeClr val="bg1">
                    <a:lumMod val="50000"/>
                  </a:schemeClr>
                </a:solidFill>
                <a:latin typeface="Segoe UI Semilight" panose="020B0402040204020203" pitchFamily="34" charset="0"/>
                <a:cs typeface="Segoe UI Semilight" panose="020B0402040204020203" pitchFamily="34" charset="0"/>
              </a:rPr>
              <a:t>Microsoft</a:t>
            </a:r>
            <a:r>
              <a:rPr lang="en-US" sz="800" baseline="0">
                <a:solidFill>
                  <a:schemeClr val="bg1">
                    <a:lumMod val="50000"/>
                  </a:schemeClr>
                </a:solidFill>
                <a:latin typeface="Segoe UI Semilight" panose="020B0402040204020203" pitchFamily="34" charset="0"/>
                <a:cs typeface="Segoe UI Semilight" panose="020B0402040204020203" pitchFamily="34" charset="0"/>
              </a:rPr>
              <a:t> Confidential | Internal Use Only</a:t>
            </a:r>
            <a:endParaRPr lang="en-US" sz="800">
              <a:solidFill>
                <a:schemeClr val="bg1">
                  <a:lumMod val="50000"/>
                </a:schemeClr>
              </a:solidFill>
              <a:latin typeface="Segoe UI Semilight" panose="020B0402040204020203" pitchFamily="34" charset="0"/>
              <a:cs typeface="Segoe UI Semilight" panose="020B0402040204020203" pitchFamily="34" charset="0"/>
            </a:endParaRPr>
          </a:p>
        </p:txBody>
      </p:sp>
      <p:sp>
        <p:nvSpPr>
          <p:cNvPr id="7" name="Slide Number Placeholder 2"/>
          <p:cNvSpPr txBox="1">
            <a:spLocks/>
          </p:cNvSpPr>
          <p:nvPr userDrawn="1"/>
        </p:nvSpPr>
        <p:spPr>
          <a:xfrm>
            <a:off x="9348048" y="6567715"/>
            <a:ext cx="2843952"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07F6E9E-61C9-4B0D-9480-3EED04E8B081}" type="slidenum">
              <a:rPr lang="en-US" sz="800" smtClean="0">
                <a:solidFill>
                  <a:srgbClr val="000000">
                    <a:tint val="75000"/>
                  </a:srgbClr>
                </a:solidFill>
                <a:latin typeface="Segoe UI Semilight" panose="020B0402040204020203" pitchFamily="34" charset="0"/>
                <a:cs typeface="Segoe UI Semilight" panose="020B0402040204020203" pitchFamily="34" charset="0"/>
              </a:rPr>
              <a:pPr/>
              <a:t>‹#›</a:t>
            </a:fld>
            <a:endParaRPr lang="en-US" sz="800">
              <a:solidFill>
                <a:srgbClr val="000000">
                  <a:tint val="75000"/>
                </a:srgbClr>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2257602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A19E497-2D12-40F7-80DB-6E7A79AF0A17}"/>
              </a:ext>
            </a:extLst>
          </p:cNvPr>
          <p:cNvGraphicFramePr>
            <a:graphicFrameLocks noChangeAspect="1"/>
          </p:cNvGraphicFramePr>
          <p:nvPr userDrawn="1">
            <p:custDataLst>
              <p:tags r:id="rId2"/>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7651" name="think-cell Slide" r:id="rId4" imgW="425" imgH="426" progId="TCLayout.ActiveDocument.1">
                  <p:embed/>
                </p:oleObj>
              </mc:Choice>
              <mc:Fallback>
                <p:oleObj name="think-cell Slide" r:id="rId4" imgW="425" imgH="426" progId="TCLayout.ActiveDocument.1">
                  <p:embed/>
                  <p:pic>
                    <p:nvPicPr>
                      <p:cNvPr id="4" name="Object 3" hidden="1">
                        <a:extLst>
                          <a:ext uri="{FF2B5EF4-FFF2-40B4-BE49-F238E27FC236}">
                            <a16:creationId xmlns:a16="http://schemas.microsoft.com/office/drawing/2014/main" id="{BA19E497-2D12-40F7-80DB-6E7A79AF0A17}"/>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p:nvPr>
        </p:nvSpPr>
        <p:spPr>
          <a:xfrm>
            <a:off x="269240" y="664631"/>
            <a:ext cx="11655840" cy="553998"/>
          </a:xfrm>
        </p:spPr>
        <p:txBody>
          <a:bodyPr lIns="0"/>
          <a:lstStyle>
            <a:lvl1pPr>
              <a:defRPr sz="3600"/>
            </a:lvl1pPr>
          </a:lstStyle>
          <a:p>
            <a:r>
              <a:rPr lang="en-US"/>
              <a:t>Click to edit Master title style</a:t>
            </a:r>
          </a:p>
        </p:txBody>
      </p:sp>
      <p:sp>
        <p:nvSpPr>
          <p:cNvPr id="3" name="Slide Number Placeholder 2"/>
          <p:cNvSpPr>
            <a:spLocks noGrp="1"/>
          </p:cNvSpPr>
          <p:nvPr>
            <p:ph type="sldNum" sz="quarter" idx="10"/>
          </p:nvPr>
        </p:nvSpPr>
        <p:spPr>
          <a:xfrm>
            <a:off x="9182893" y="6356803"/>
            <a:ext cx="2742188" cy="364224"/>
          </a:xfrm>
        </p:spPr>
        <p:txBody>
          <a:bodyPr/>
          <a:lstStyle/>
          <a:p>
            <a:fld id="{2734D56B-841D-42DA-87AD-6DB6B0CA5D1E}" type="slidenum">
              <a:rPr lang="en-US" smtClean="0"/>
              <a:t>‹#›</a:t>
            </a:fld>
            <a:endParaRPr lang="en-US"/>
          </a:p>
        </p:txBody>
      </p:sp>
    </p:spTree>
    <p:extLst>
      <p:ext uri="{BB962C8B-B14F-4D97-AF65-F5344CB8AC3E}">
        <p14:creationId xmlns:p14="http://schemas.microsoft.com/office/powerpoint/2010/main" val="103210731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E09DA9ED-3EE0-4127-A265-1FAB7DF865FB}" type="slidenum">
              <a:rPr lang="en-US" smtClean="0"/>
              <a:t>‹#›</a:t>
            </a:fld>
            <a:endParaRPr lang="en-US"/>
          </a:p>
        </p:txBody>
      </p:sp>
      <p:graphicFrame>
        <p:nvGraphicFramePr>
          <p:cNvPr id="11" name="Object 10" hidden="1"/>
          <p:cNvGraphicFramePr>
            <a:graphicFrameLocks noChangeAspect="1"/>
          </p:cNvGraphicFramePr>
          <p:nvPr>
            <p:custDataLst>
              <p:tags r:id="rId2"/>
            </p:custDataLst>
            <p:extLst/>
          </p:nvPr>
        </p:nvGraphicFramePr>
        <p:xfrm>
          <a:off x="1589" y="1591"/>
          <a:ext cx="1587" cy="1587"/>
        </p:xfrm>
        <a:graphic>
          <a:graphicData uri="http://schemas.openxmlformats.org/presentationml/2006/ole">
            <mc:AlternateContent xmlns:mc="http://schemas.openxmlformats.org/markup-compatibility/2006">
              <mc:Choice xmlns:v="urn:schemas-microsoft-com:vml" Requires="v">
                <p:oleObj spid="_x0000_s28675" name="think-cell Slide" r:id="rId4" imgW="270" imgH="270" progId="TCLayout.ActiveDocument.1">
                  <p:embed/>
                </p:oleObj>
              </mc:Choice>
              <mc:Fallback>
                <p:oleObj name="think-cell Slide" r:id="rId4" imgW="270" imgH="270" progId="TCLayout.ActiveDocument.1">
                  <p:embed/>
                  <p:pic>
                    <p:nvPicPr>
                      <p:cNvPr id="11" name="Object 10" hidden="1"/>
                      <p:cNvPicPr/>
                      <p:nvPr/>
                    </p:nvPicPr>
                    <p:blipFill>
                      <a:blip r:embed="rId5"/>
                      <a:stretch>
                        <a:fillRect/>
                      </a:stretch>
                    </p:blipFill>
                    <p:spPr>
                      <a:xfrm>
                        <a:off x="1589" y="1591"/>
                        <a:ext cx="1587" cy="1587"/>
                      </a:xfrm>
                      <a:prstGeom prst="rect">
                        <a:avLst/>
                      </a:prstGeom>
                    </p:spPr>
                  </p:pic>
                </p:oleObj>
              </mc:Fallback>
            </mc:AlternateContent>
          </a:graphicData>
        </a:graphic>
      </p:graphicFrame>
      <p:sp>
        <p:nvSpPr>
          <p:cNvPr id="4" name="Footer Placeholder 3"/>
          <p:cNvSpPr>
            <a:spLocks noGrp="1"/>
          </p:cNvSpPr>
          <p:nvPr>
            <p:ph type="ftr" sz="quarter" idx="11"/>
          </p:nvPr>
        </p:nvSpPr>
        <p:spPr/>
        <p:txBody>
          <a:bodyPr/>
          <a:lstStyle/>
          <a:p>
            <a:endParaRPr lang="en-US"/>
          </a:p>
        </p:txBody>
      </p:sp>
      <p:sp>
        <p:nvSpPr>
          <p:cNvPr id="16" name="Rectangle 5"/>
          <p:cNvSpPr>
            <a:spLocks noChangeArrowheads="1"/>
          </p:cNvSpPr>
          <p:nvPr/>
        </p:nvSpPr>
        <p:spPr bwMode="auto">
          <a:xfrm>
            <a:off x="1" y="1"/>
            <a:ext cx="639763" cy="639763"/>
          </a:xfrm>
          <a:prstGeom prst="rect">
            <a:avLst/>
          </a:prstGeom>
          <a:solidFill>
            <a:srgbClr val="0B41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4716" tIns="42358" rIns="84716" bIns="42358" numCol="1" anchor="t" anchorCtr="0" compatLnSpc="1">
            <a:prstTxWarp prst="textNoShape">
              <a:avLst/>
            </a:prstTxWarp>
          </a:bodyPr>
          <a:lstStyle/>
          <a:p>
            <a:pPr marL="0" indent="0" algn="ctr"/>
            <a:r>
              <a:rPr lang="en-US" sz="1668">
                <a:solidFill>
                  <a:schemeClr val="bg1"/>
                </a:solidFill>
                <a:latin typeface="Segoe UI" panose="020B0502040204020203" pitchFamily="34" charset="0"/>
                <a:cs typeface="Segoe UI" panose="020B0502040204020203" pitchFamily="34" charset="0"/>
              </a:rPr>
              <a:t>US</a:t>
            </a:r>
          </a:p>
          <a:p>
            <a:pPr marL="0" indent="0" algn="ctr"/>
            <a:r>
              <a:rPr lang="en-US" sz="1668">
                <a:solidFill>
                  <a:schemeClr val="bg1"/>
                </a:solidFill>
                <a:latin typeface="Segoe UI" panose="020B0502040204020203" pitchFamily="34" charset="0"/>
                <a:cs typeface="Segoe UI" panose="020B0502040204020203" pitchFamily="34" charset="0"/>
              </a:rPr>
              <a:t>DX</a:t>
            </a:r>
          </a:p>
        </p:txBody>
      </p:sp>
    </p:spTree>
    <p:extLst>
      <p:ext uri="{BB962C8B-B14F-4D97-AF65-F5344CB8AC3E}">
        <p14:creationId xmlns:p14="http://schemas.microsoft.com/office/powerpoint/2010/main" val="493851532"/>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015663"/>
          </a:xfrm>
          <a:noFill/>
        </p:spPr>
        <p:txBody>
          <a:bodyPr lIns="146304" tIns="91440" rIns="146304" bIns="91440" anchor="t" anchorCtr="0"/>
          <a:lstStyle>
            <a:lvl1pPr>
              <a:defRPr sz="5400" spc="-98" baseline="0">
                <a:solidFill>
                  <a:schemeClr val="tx1"/>
                </a:soli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200" spc="0" baseline="0">
                <a:solidFill>
                  <a:schemeClr val="tx1"/>
                </a:solidFill>
                <a:latin typeface="+mn-lt"/>
              </a:defRPr>
            </a:lvl1pPr>
          </a:lstStyle>
          <a:p>
            <a:pPr lvl="0"/>
            <a:r>
              <a:rPr lang="en-US"/>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3" name="Text Placeholder 2"/>
          <p:cNvSpPr>
            <a:spLocks noGrp="1"/>
          </p:cNvSpPr>
          <p:nvPr>
            <p:ph type="body" sz="quarter" idx="13" hasCustomPrompt="1"/>
          </p:nvPr>
        </p:nvSpPr>
        <p:spPr>
          <a:xfrm>
            <a:off x="7440638" y="291069"/>
            <a:ext cx="4482124" cy="506972"/>
          </a:xfrm>
        </p:spPr>
        <p:txBody>
          <a:bodyPr/>
          <a:lstStyle>
            <a:lvl1pPr marL="0" indent="0" algn="r">
              <a:buNone/>
              <a:defRPr sz="2353">
                <a:latin typeface="+mn-lt"/>
              </a:defRPr>
            </a:lvl1pPr>
            <a:lvl2pPr marL="224097" indent="0">
              <a:buNone/>
              <a:defRPr/>
            </a:lvl2pPr>
            <a:lvl3pPr marL="448193" indent="0">
              <a:buNone/>
              <a:defRPr/>
            </a:lvl3pPr>
            <a:lvl4pPr marL="672290" indent="0">
              <a:buNone/>
              <a:defRPr/>
            </a:lvl4pPr>
            <a:lvl5pPr marL="896386" indent="0">
              <a:buNone/>
              <a:defRPr/>
            </a:lvl5pPr>
          </a:lstStyle>
          <a:p>
            <a:pPr lvl="0"/>
            <a:r>
              <a:rPr lang="en-US"/>
              <a:t>Session code</a:t>
            </a:r>
          </a:p>
        </p:txBody>
      </p:sp>
    </p:spTree>
    <p:extLst>
      <p:ext uri="{BB962C8B-B14F-4D97-AF65-F5344CB8AC3E}">
        <p14:creationId xmlns:p14="http://schemas.microsoft.com/office/powerpoint/2010/main" val="39924101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7"/>
            <a:ext cx="9859116" cy="1107996"/>
          </a:xfrm>
          <a:noFill/>
        </p:spPr>
        <p:txBody>
          <a:bodyPr tIns="91440" bIns="91440" anchor="t" anchorCtr="0">
            <a:spAutoFit/>
          </a:bodyPr>
          <a:lstStyle>
            <a:lvl1pPr>
              <a:defRPr sz="6000" spc="-89" baseline="0">
                <a:solidFill>
                  <a:schemeClr val="tx1"/>
                </a:solidFill>
              </a:defRPr>
            </a:lvl1pPr>
          </a:lstStyle>
          <a:p>
            <a:r>
              <a:rPr lang="en-US"/>
              <a:t>Demo title</a:t>
            </a:r>
          </a:p>
        </p:txBody>
      </p:sp>
      <p:sp>
        <p:nvSpPr>
          <p:cNvPr id="5" name="Text Placeholder 4"/>
          <p:cNvSpPr>
            <a:spLocks noGrp="1"/>
          </p:cNvSpPr>
          <p:nvPr>
            <p:ph type="body" sz="quarter" idx="12" hasCustomPrompt="1"/>
          </p:nvPr>
        </p:nvSpPr>
        <p:spPr>
          <a:xfrm>
            <a:off x="269241" y="3877278"/>
            <a:ext cx="9860674" cy="612620"/>
          </a:xfrm>
          <a:noFill/>
        </p:spPr>
        <p:txBody>
          <a:bodyPr lIns="182880" tIns="146304" rIns="182880" bIns="146304">
            <a:spAutoFit/>
          </a:bodyPr>
          <a:lstStyle>
            <a:lvl1pPr marL="0" indent="0">
              <a:spcBef>
                <a:spcPts val="0"/>
              </a:spcBef>
              <a:buNone/>
              <a:defRPr sz="2800" spc="0" baseline="0">
                <a:solidFill>
                  <a:schemeClr val="tx1"/>
                </a:solidFill>
                <a:latin typeface="+mj-lt"/>
              </a:defRPr>
            </a:lvl1pPr>
          </a:lstStyle>
          <a:p>
            <a:pPr lvl="0"/>
            <a:r>
              <a:rPr lang="en-US"/>
              <a:t>Speaker Name</a:t>
            </a:r>
          </a:p>
        </p:txBody>
      </p:sp>
    </p:spTree>
    <p:extLst>
      <p:ext uri="{BB962C8B-B14F-4D97-AF65-F5344CB8AC3E}">
        <p14:creationId xmlns:p14="http://schemas.microsoft.com/office/powerpoint/2010/main" val="28676032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7"/>
            <a:ext cx="11524175" cy="1107996"/>
          </a:xfrm>
          <a:noFill/>
        </p:spPr>
        <p:txBody>
          <a:bodyPr wrap="square" tIns="91440" bIns="91440" anchor="t" anchorCtr="0">
            <a:spAutoFit/>
          </a:bodyPr>
          <a:lstStyle>
            <a:lvl1pPr>
              <a:defRPr sz="6000" spc="-89" baseline="0">
                <a:solidFill>
                  <a:schemeClr val="tx1"/>
                </a:solidFill>
              </a:defRPr>
            </a:lvl1pPr>
          </a:lstStyle>
          <a:p>
            <a:r>
              <a:rPr lang="en-US"/>
              <a:t>Section Title</a:t>
            </a:r>
          </a:p>
        </p:txBody>
      </p:sp>
    </p:spTree>
    <p:extLst>
      <p:ext uri="{BB962C8B-B14F-4D97-AF65-F5344CB8AC3E}">
        <p14:creationId xmlns:p14="http://schemas.microsoft.com/office/powerpoint/2010/main" val="16458138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Main">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659D4310-03C6-4CBF-8C0D-3A7C7E8ADD88}"/>
              </a:ext>
            </a:extLst>
          </p:cNvPr>
          <p:cNvGraphicFramePr>
            <a:graphicFrameLocks noChangeAspect="1"/>
          </p:cNvGraphicFramePr>
          <p:nvPr userDrawn="1">
            <p:custDataLst>
              <p:tags r:id="rId2"/>
            </p:custDataLst>
            <p:extLst>
              <p:ext uri="{D42A27DB-BD31-4B8C-83A1-F6EECF244321}">
                <p14:modId xmlns:p14="http://schemas.microsoft.com/office/powerpoint/2010/main" val="391957532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099" name="think-cell Slide" r:id="rId4" imgW="425" imgH="426" progId="TCLayout.ActiveDocument.1">
                  <p:embed/>
                </p:oleObj>
              </mc:Choice>
              <mc:Fallback>
                <p:oleObj name="think-cell Slide" r:id="rId4" imgW="425" imgH="426" progId="TCLayout.ActiveDocument.1">
                  <p:embed/>
                  <p:pic>
                    <p:nvPicPr>
                      <p:cNvPr id="2" name="Object 1" hidden="1">
                        <a:extLst>
                          <a:ext uri="{FF2B5EF4-FFF2-40B4-BE49-F238E27FC236}">
                            <a16:creationId xmlns:a16="http://schemas.microsoft.com/office/drawing/2014/main" id="{659D4310-03C6-4CBF-8C0D-3A7C7E8ADD88}"/>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Slide Number Placeholder 3"/>
          <p:cNvSpPr>
            <a:spLocks noGrp="1"/>
          </p:cNvSpPr>
          <p:nvPr>
            <p:ph type="sldNum" sz="quarter" idx="4"/>
          </p:nvPr>
        </p:nvSpPr>
        <p:spPr>
          <a:xfrm>
            <a:off x="11833804" y="6662835"/>
            <a:ext cx="104196" cy="90602"/>
          </a:xfrm>
          <a:prstGeom prst="rect">
            <a:avLst/>
          </a:prstGeom>
        </p:spPr>
        <p:txBody>
          <a:bodyPr vert="horz" wrap="none" lIns="0" tIns="0" rIns="0" bIns="0" rtlCol="0" anchor="ctr">
            <a:spAutoFit/>
          </a:bodyPr>
          <a:lstStyle>
            <a:lvl1pPr algn="r">
              <a:defRPr lang="en-US" sz="654" smtClean="0">
                <a:gradFill>
                  <a:gsLst>
                    <a:gs pos="31624">
                      <a:srgbClr val="505050"/>
                    </a:gs>
                    <a:gs pos="45000">
                      <a:srgbClr val="505050"/>
                    </a:gs>
                  </a:gsLst>
                  <a:lin ang="5400000" scaled="0"/>
                </a:gradFill>
              </a:defRPr>
            </a:lvl1pPr>
          </a:lstStyle>
          <a:p>
            <a:pPr defTabSz="807385">
              <a:lnSpc>
                <a:spcPct val="90000"/>
              </a:lnSpc>
            </a:pPr>
            <a:fld id="{2BDEB1D2-51A7-4905-969F-F05A60425C66}" type="slidenum">
              <a:rPr lang="en-US" smtClean="0"/>
              <a:pPr defTabSz="807385">
                <a:lnSpc>
                  <a:spcPct val="90000"/>
                </a:lnSpc>
              </a:pPr>
              <a:t>‹#›</a:t>
            </a:fld>
            <a:endParaRPr lang="en-US"/>
          </a:p>
        </p:txBody>
      </p:sp>
      <p:sp>
        <p:nvSpPr>
          <p:cNvPr id="5" name="Title Placeholder 1"/>
          <p:cNvSpPr>
            <a:spLocks noGrp="1"/>
          </p:cNvSpPr>
          <p:nvPr>
            <p:ph type="title"/>
          </p:nvPr>
        </p:nvSpPr>
        <p:spPr>
          <a:xfrm>
            <a:off x="235857" y="210738"/>
            <a:ext cx="11720286" cy="338554"/>
          </a:xfrm>
          <a:prstGeom prst="rect">
            <a:avLst/>
          </a:prstGeom>
        </p:spPr>
        <p:txBody>
          <a:bodyPr vert="horz" wrap="square" lIns="0" tIns="0" rIns="0" bIns="0" rtlCol="0" anchor="t">
            <a:spAutoFit/>
          </a:bodyPr>
          <a:lstStyle>
            <a:lvl1pPr>
              <a:defRPr sz="2200">
                <a:solidFill>
                  <a:schemeClr val="tx1"/>
                </a:solidFill>
              </a:defRPr>
            </a:lvl1pPr>
          </a:lstStyle>
          <a:p>
            <a:r>
              <a:rPr lang="en-US"/>
              <a:t>Click to edit Master title style</a:t>
            </a:r>
          </a:p>
        </p:txBody>
      </p:sp>
    </p:spTree>
    <p:extLst>
      <p:ext uri="{BB962C8B-B14F-4D97-AF65-F5344CB8AC3E}">
        <p14:creationId xmlns:p14="http://schemas.microsoft.com/office/powerpoint/2010/main" val="32871405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Slide Photo_Option">
    <p:bg>
      <p:bgPr>
        <a:solidFill>
          <a:srgbClr val="1878C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17715" y="1728542"/>
            <a:ext cx="9181537" cy="796115"/>
          </a:xfrm>
          <a:noFill/>
        </p:spPr>
        <p:txBody>
          <a:bodyPr lIns="146304" tIns="91440" rIns="146304" bIns="91440" anchor="t" anchorCtr="0"/>
          <a:lstStyle>
            <a:lvl1pPr marL="0" algn="l" defTabSz="762525" rtl="0" eaLnBrk="1" latinLnBrk="0" hangingPunct="1">
              <a:lnSpc>
                <a:spcPct val="90000"/>
              </a:lnSpc>
              <a:spcBef>
                <a:spcPct val="0"/>
              </a:spcBef>
              <a:buNone/>
              <a:defRPr lang="en-US" sz="4415" b="0" kern="1200" cap="none" spc="-74" baseline="0" dirty="0">
                <a:ln w="3175">
                  <a:noFill/>
                </a:ln>
                <a:gradFill>
                  <a:gsLst>
                    <a:gs pos="1250">
                      <a:srgbClr val="FFFFFF"/>
                    </a:gs>
                    <a:gs pos="100000">
                      <a:srgbClr val="FFFFFF"/>
                    </a:gs>
                  </a:gsLst>
                  <a:lin ang="5400000" scaled="0"/>
                </a:gradFill>
                <a:effectLst/>
                <a:latin typeface="+mj-lt"/>
                <a:ea typeface="+mn-ea"/>
                <a:cs typeface="Segoe UI" pitchFamily="34" charset="0"/>
              </a:defRPr>
            </a:lvl1pPr>
          </a:lstStyle>
          <a:p>
            <a:r>
              <a:rPr lang="en-US"/>
              <a:t>Presentation title </a:t>
            </a:r>
          </a:p>
        </p:txBody>
      </p:sp>
      <p:pic>
        <p:nvPicPr>
          <p:cNvPr id="29" name="Picture 2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17792" y="6181494"/>
            <a:ext cx="1523922" cy="560644"/>
          </a:xfrm>
          <a:prstGeom prst="rect">
            <a:avLst/>
          </a:prstGeom>
        </p:spPr>
      </p:pic>
      <p:sp>
        <p:nvSpPr>
          <p:cNvPr id="4" name="Text Placeholder 8"/>
          <p:cNvSpPr>
            <a:spLocks noGrp="1"/>
          </p:cNvSpPr>
          <p:nvPr>
            <p:ph type="body" sz="quarter" idx="11" hasCustomPrompt="1"/>
          </p:nvPr>
        </p:nvSpPr>
        <p:spPr>
          <a:xfrm>
            <a:off x="217715" y="3219169"/>
            <a:ext cx="7810778" cy="410689"/>
          </a:xfrm>
        </p:spPr>
        <p:txBody>
          <a:bodyPr lIns="182880"/>
          <a:lstStyle>
            <a:lvl1pPr marL="0" indent="0">
              <a:buNone/>
              <a:defRPr spc="-77" baseline="0">
                <a:solidFill>
                  <a:schemeClr val="bg1"/>
                </a:solidFill>
                <a:latin typeface="Segoe UI Light" pitchFamily="34" charset="0"/>
              </a:defRPr>
            </a:lvl1pPr>
          </a:lstStyle>
          <a:p>
            <a:pPr lvl="0"/>
            <a:r>
              <a:rPr lang="en-US"/>
              <a:t>Subtitle</a:t>
            </a:r>
          </a:p>
        </p:txBody>
      </p:sp>
    </p:spTree>
    <p:extLst>
      <p:ext uri="{BB962C8B-B14F-4D97-AF65-F5344CB8AC3E}">
        <p14:creationId xmlns:p14="http://schemas.microsoft.com/office/powerpoint/2010/main" val="145905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A92B0F5-0107-436A-8128-1621C04230C9}"/>
              </a:ext>
            </a:extLst>
          </p:cNvPr>
          <p:cNvSpPr/>
          <p:nvPr userDrawn="1"/>
        </p:nvSpPr>
        <p:spPr>
          <a:xfrm>
            <a:off x="9314869" y="0"/>
            <a:ext cx="2877131" cy="215444"/>
          </a:xfrm>
          <a:prstGeom prst="rect">
            <a:avLst/>
          </a:prstGeom>
        </p:spPr>
        <p:txBody>
          <a:bodyPr wrap="square">
            <a:spAutoFit/>
          </a:bodyPr>
          <a:lstStyle/>
          <a:p>
            <a:pPr algn="r"/>
            <a:r>
              <a:rPr lang="en-US" sz="800" b="1" i="1">
                <a:solidFill>
                  <a:srgbClr val="FF0000"/>
                </a:solidFill>
                <a:latin typeface="+mj-lt"/>
              </a:rPr>
              <a:t>MICROSOFT CONFIDENTIAL: For Internal Use Only</a:t>
            </a:r>
            <a:endParaRPr lang="en-US" sz="800" b="1" i="1">
              <a:latin typeface="+mj-lt"/>
            </a:endParaRPr>
          </a:p>
        </p:txBody>
      </p:sp>
      <p:sp>
        <p:nvSpPr>
          <p:cNvPr id="2" name="Title 1">
            <a:extLst>
              <a:ext uri="{FF2B5EF4-FFF2-40B4-BE49-F238E27FC236}">
                <a16:creationId xmlns:a16="http://schemas.microsoft.com/office/drawing/2014/main" id="{72001BA1-6020-4092-BEE9-891C597A142F}"/>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IN"/>
          </a:p>
        </p:txBody>
      </p:sp>
    </p:spTree>
    <p:extLst>
      <p:ext uri="{BB962C8B-B14F-4D97-AF65-F5344CB8AC3E}">
        <p14:creationId xmlns:p14="http://schemas.microsoft.com/office/powerpoint/2010/main" val="131973201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0CCCB-A7B7-4D3E-924A-1AA1EE8C1F8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0586BFD-DF3F-4BC3-9C24-BDDC84187A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94DEF1-467F-4FB1-AE45-46244CE4E612}"/>
              </a:ext>
            </a:extLst>
          </p:cNvPr>
          <p:cNvSpPr>
            <a:spLocks noGrp="1"/>
          </p:cNvSpPr>
          <p:nvPr>
            <p:ph type="dt" sz="half" idx="10"/>
          </p:nvPr>
        </p:nvSpPr>
        <p:spPr/>
        <p:txBody>
          <a:bodyPr/>
          <a:lstStyle/>
          <a:p>
            <a:fld id="{5C6233A4-459A-490E-91F9-E825141C6DDC}" type="datetimeFigureOut">
              <a:rPr lang="en-US" smtClean="0"/>
              <a:t>9/18/2017</a:t>
            </a:fld>
            <a:endParaRPr lang="en-US"/>
          </a:p>
        </p:txBody>
      </p:sp>
      <p:sp>
        <p:nvSpPr>
          <p:cNvPr id="5" name="Footer Placeholder 4">
            <a:extLst>
              <a:ext uri="{FF2B5EF4-FFF2-40B4-BE49-F238E27FC236}">
                <a16:creationId xmlns:a16="http://schemas.microsoft.com/office/drawing/2014/main" id="{8E7ED716-2A0F-449C-A52B-9913B9A3AC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C00679-154E-46A1-9A4D-FB857D35BFF8}"/>
              </a:ext>
            </a:extLst>
          </p:cNvPr>
          <p:cNvSpPr>
            <a:spLocks noGrp="1"/>
          </p:cNvSpPr>
          <p:nvPr>
            <p:ph type="sldNum" sz="quarter" idx="12"/>
          </p:nvPr>
        </p:nvSpPr>
        <p:spPr/>
        <p:txBody>
          <a:bodyPr/>
          <a:lstStyle/>
          <a:p>
            <a:fld id="{179B25CB-2E80-427E-942A-659D306E27CE}" type="slidenum">
              <a:rPr lang="en-US" smtClean="0"/>
              <a:t>‹#›</a:t>
            </a:fld>
            <a:endParaRPr lang="en-US"/>
          </a:p>
        </p:txBody>
      </p:sp>
    </p:spTree>
    <p:extLst>
      <p:ext uri="{BB962C8B-B14F-4D97-AF65-F5344CB8AC3E}">
        <p14:creationId xmlns:p14="http://schemas.microsoft.com/office/powerpoint/2010/main" val="185415453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79E31-C631-45BD-9717-5BFF5A82EF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6129D9-188D-4A9C-97E0-6206582C2C5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B5D3EB-E3AE-4041-9EE4-E291C09A0AE9}"/>
              </a:ext>
            </a:extLst>
          </p:cNvPr>
          <p:cNvSpPr>
            <a:spLocks noGrp="1"/>
          </p:cNvSpPr>
          <p:nvPr>
            <p:ph type="dt" sz="half" idx="10"/>
          </p:nvPr>
        </p:nvSpPr>
        <p:spPr/>
        <p:txBody>
          <a:bodyPr/>
          <a:lstStyle/>
          <a:p>
            <a:fld id="{5C6233A4-459A-490E-91F9-E825141C6DDC}" type="datetimeFigureOut">
              <a:rPr lang="en-US" smtClean="0"/>
              <a:t>9/18/2017</a:t>
            </a:fld>
            <a:endParaRPr lang="en-US"/>
          </a:p>
        </p:txBody>
      </p:sp>
      <p:sp>
        <p:nvSpPr>
          <p:cNvPr id="5" name="Footer Placeholder 4">
            <a:extLst>
              <a:ext uri="{FF2B5EF4-FFF2-40B4-BE49-F238E27FC236}">
                <a16:creationId xmlns:a16="http://schemas.microsoft.com/office/drawing/2014/main" id="{C16D6933-3AA0-4765-A6AF-7E91D1ECB4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AEC497-C92D-4D3D-BB70-7FB97A9CD733}"/>
              </a:ext>
            </a:extLst>
          </p:cNvPr>
          <p:cNvSpPr>
            <a:spLocks noGrp="1"/>
          </p:cNvSpPr>
          <p:nvPr>
            <p:ph type="sldNum" sz="quarter" idx="12"/>
          </p:nvPr>
        </p:nvSpPr>
        <p:spPr/>
        <p:txBody>
          <a:bodyPr/>
          <a:lstStyle/>
          <a:p>
            <a:fld id="{179B25CB-2E80-427E-942A-659D306E27CE}" type="slidenum">
              <a:rPr lang="en-US" smtClean="0"/>
              <a:t>‹#›</a:t>
            </a:fld>
            <a:endParaRPr lang="en-US"/>
          </a:p>
        </p:txBody>
      </p:sp>
    </p:spTree>
    <p:extLst>
      <p:ext uri="{BB962C8B-B14F-4D97-AF65-F5344CB8AC3E}">
        <p14:creationId xmlns:p14="http://schemas.microsoft.com/office/powerpoint/2010/main" val="34091446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87F71-F293-405C-A09C-7FB11D8DA8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78A8ED4-5DA1-4C5B-A4DA-44234AE88E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1DFC9B5-07CC-414D-B0A1-7F154D2DE1EB}"/>
              </a:ext>
            </a:extLst>
          </p:cNvPr>
          <p:cNvSpPr>
            <a:spLocks noGrp="1"/>
          </p:cNvSpPr>
          <p:nvPr>
            <p:ph type="dt" sz="half" idx="10"/>
          </p:nvPr>
        </p:nvSpPr>
        <p:spPr/>
        <p:txBody>
          <a:bodyPr/>
          <a:lstStyle/>
          <a:p>
            <a:fld id="{5C6233A4-459A-490E-91F9-E825141C6DDC}" type="datetimeFigureOut">
              <a:rPr lang="en-US" smtClean="0"/>
              <a:t>9/18/2017</a:t>
            </a:fld>
            <a:endParaRPr lang="en-US"/>
          </a:p>
        </p:txBody>
      </p:sp>
      <p:sp>
        <p:nvSpPr>
          <p:cNvPr id="5" name="Footer Placeholder 4">
            <a:extLst>
              <a:ext uri="{FF2B5EF4-FFF2-40B4-BE49-F238E27FC236}">
                <a16:creationId xmlns:a16="http://schemas.microsoft.com/office/drawing/2014/main" id="{495B65D4-6231-4823-A105-4FA15D6F29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FAAFCC-CBDE-46EF-9050-5404093A8408}"/>
              </a:ext>
            </a:extLst>
          </p:cNvPr>
          <p:cNvSpPr>
            <a:spLocks noGrp="1"/>
          </p:cNvSpPr>
          <p:nvPr>
            <p:ph type="sldNum" sz="quarter" idx="12"/>
          </p:nvPr>
        </p:nvSpPr>
        <p:spPr/>
        <p:txBody>
          <a:bodyPr/>
          <a:lstStyle/>
          <a:p>
            <a:fld id="{179B25CB-2E80-427E-942A-659D306E27CE}" type="slidenum">
              <a:rPr lang="en-US" smtClean="0"/>
              <a:t>‹#›</a:t>
            </a:fld>
            <a:endParaRPr lang="en-US"/>
          </a:p>
        </p:txBody>
      </p:sp>
    </p:spTree>
    <p:extLst>
      <p:ext uri="{BB962C8B-B14F-4D97-AF65-F5344CB8AC3E}">
        <p14:creationId xmlns:p14="http://schemas.microsoft.com/office/powerpoint/2010/main" val="412140237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D93E3-0112-4DB3-A611-4FF6650E6E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0F0904-6B38-4122-9470-9D02333220E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8A1420-44AA-4F28-AD8A-B9D526A366F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C618CB-0CB1-45E1-BBA1-D8FEEB8168F8}"/>
              </a:ext>
            </a:extLst>
          </p:cNvPr>
          <p:cNvSpPr>
            <a:spLocks noGrp="1"/>
          </p:cNvSpPr>
          <p:nvPr>
            <p:ph type="dt" sz="half" idx="10"/>
          </p:nvPr>
        </p:nvSpPr>
        <p:spPr/>
        <p:txBody>
          <a:bodyPr/>
          <a:lstStyle/>
          <a:p>
            <a:fld id="{5C6233A4-459A-490E-91F9-E825141C6DDC}" type="datetimeFigureOut">
              <a:rPr lang="en-US" smtClean="0"/>
              <a:t>9/18/2017</a:t>
            </a:fld>
            <a:endParaRPr lang="en-US"/>
          </a:p>
        </p:txBody>
      </p:sp>
      <p:sp>
        <p:nvSpPr>
          <p:cNvPr id="6" name="Footer Placeholder 5">
            <a:extLst>
              <a:ext uri="{FF2B5EF4-FFF2-40B4-BE49-F238E27FC236}">
                <a16:creationId xmlns:a16="http://schemas.microsoft.com/office/drawing/2014/main" id="{C54D11F8-6C5B-4283-87BA-4E7A1BC9C4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F8E426-56A3-43B6-9A74-2C07BD80AFFF}"/>
              </a:ext>
            </a:extLst>
          </p:cNvPr>
          <p:cNvSpPr>
            <a:spLocks noGrp="1"/>
          </p:cNvSpPr>
          <p:nvPr>
            <p:ph type="sldNum" sz="quarter" idx="12"/>
          </p:nvPr>
        </p:nvSpPr>
        <p:spPr/>
        <p:txBody>
          <a:bodyPr/>
          <a:lstStyle/>
          <a:p>
            <a:fld id="{179B25CB-2E80-427E-942A-659D306E27CE}" type="slidenum">
              <a:rPr lang="en-US" smtClean="0"/>
              <a:t>‹#›</a:t>
            </a:fld>
            <a:endParaRPr lang="en-US"/>
          </a:p>
        </p:txBody>
      </p:sp>
    </p:spTree>
    <p:extLst>
      <p:ext uri="{BB962C8B-B14F-4D97-AF65-F5344CB8AC3E}">
        <p14:creationId xmlns:p14="http://schemas.microsoft.com/office/powerpoint/2010/main" val="255071221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24C4E-8927-417C-9AA2-5265CCFE62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D72612F-3106-4B68-B5E4-3ADE204E31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3328534-F1E2-43BF-A84F-323B9634681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3082D2B-E383-4B00-82DB-4BC37E57F2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A49B5E9-35E1-4904-BC4C-491034C3D43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BDE40C3-368A-49C1-B35A-5B8C4A9A208A}"/>
              </a:ext>
            </a:extLst>
          </p:cNvPr>
          <p:cNvSpPr>
            <a:spLocks noGrp="1"/>
          </p:cNvSpPr>
          <p:nvPr>
            <p:ph type="dt" sz="half" idx="10"/>
          </p:nvPr>
        </p:nvSpPr>
        <p:spPr/>
        <p:txBody>
          <a:bodyPr/>
          <a:lstStyle/>
          <a:p>
            <a:fld id="{5C6233A4-459A-490E-91F9-E825141C6DDC}" type="datetimeFigureOut">
              <a:rPr lang="en-US" smtClean="0"/>
              <a:t>9/18/2017</a:t>
            </a:fld>
            <a:endParaRPr lang="en-US"/>
          </a:p>
        </p:txBody>
      </p:sp>
      <p:sp>
        <p:nvSpPr>
          <p:cNvPr id="8" name="Footer Placeholder 7">
            <a:extLst>
              <a:ext uri="{FF2B5EF4-FFF2-40B4-BE49-F238E27FC236}">
                <a16:creationId xmlns:a16="http://schemas.microsoft.com/office/drawing/2014/main" id="{BC6CB9F2-12C9-4A02-9311-64710030080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A4650B7-CCCA-497C-A567-BF9014E8680F}"/>
              </a:ext>
            </a:extLst>
          </p:cNvPr>
          <p:cNvSpPr>
            <a:spLocks noGrp="1"/>
          </p:cNvSpPr>
          <p:nvPr>
            <p:ph type="sldNum" sz="quarter" idx="12"/>
          </p:nvPr>
        </p:nvSpPr>
        <p:spPr/>
        <p:txBody>
          <a:bodyPr/>
          <a:lstStyle/>
          <a:p>
            <a:fld id="{179B25CB-2E80-427E-942A-659D306E27CE}" type="slidenum">
              <a:rPr lang="en-US" smtClean="0"/>
              <a:t>‹#›</a:t>
            </a:fld>
            <a:endParaRPr lang="en-US"/>
          </a:p>
        </p:txBody>
      </p:sp>
    </p:spTree>
    <p:extLst>
      <p:ext uri="{BB962C8B-B14F-4D97-AF65-F5344CB8AC3E}">
        <p14:creationId xmlns:p14="http://schemas.microsoft.com/office/powerpoint/2010/main" val="427699489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61F97-F3D6-4408-8317-56234A2B773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CD820F-F967-403C-BD61-8F905C5BFADE}"/>
              </a:ext>
            </a:extLst>
          </p:cNvPr>
          <p:cNvSpPr>
            <a:spLocks noGrp="1"/>
          </p:cNvSpPr>
          <p:nvPr>
            <p:ph type="dt" sz="half" idx="10"/>
          </p:nvPr>
        </p:nvSpPr>
        <p:spPr/>
        <p:txBody>
          <a:bodyPr/>
          <a:lstStyle/>
          <a:p>
            <a:fld id="{5C6233A4-459A-490E-91F9-E825141C6DDC}" type="datetimeFigureOut">
              <a:rPr lang="en-US" smtClean="0"/>
              <a:t>9/18/2017</a:t>
            </a:fld>
            <a:endParaRPr lang="en-US"/>
          </a:p>
        </p:txBody>
      </p:sp>
      <p:sp>
        <p:nvSpPr>
          <p:cNvPr id="4" name="Footer Placeholder 3">
            <a:extLst>
              <a:ext uri="{FF2B5EF4-FFF2-40B4-BE49-F238E27FC236}">
                <a16:creationId xmlns:a16="http://schemas.microsoft.com/office/drawing/2014/main" id="{B08C2A06-AF19-4AB0-A5CB-5F1DCF2AE4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788852B-174D-4414-83F4-ABBF3AD09B73}"/>
              </a:ext>
            </a:extLst>
          </p:cNvPr>
          <p:cNvSpPr>
            <a:spLocks noGrp="1"/>
          </p:cNvSpPr>
          <p:nvPr>
            <p:ph type="sldNum" sz="quarter" idx="12"/>
          </p:nvPr>
        </p:nvSpPr>
        <p:spPr/>
        <p:txBody>
          <a:bodyPr/>
          <a:lstStyle/>
          <a:p>
            <a:fld id="{179B25CB-2E80-427E-942A-659D306E27CE}" type="slidenum">
              <a:rPr lang="en-US" smtClean="0"/>
              <a:t>‹#›</a:t>
            </a:fld>
            <a:endParaRPr lang="en-US"/>
          </a:p>
        </p:txBody>
      </p:sp>
    </p:spTree>
    <p:extLst>
      <p:ext uri="{BB962C8B-B14F-4D97-AF65-F5344CB8AC3E}">
        <p14:creationId xmlns:p14="http://schemas.microsoft.com/office/powerpoint/2010/main" val="321301064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D853F5F-E72D-474A-AC19-B0F6967CAEE2}"/>
              </a:ext>
            </a:extLst>
          </p:cNvPr>
          <p:cNvSpPr>
            <a:spLocks noGrp="1"/>
          </p:cNvSpPr>
          <p:nvPr>
            <p:ph type="dt" sz="half" idx="10"/>
          </p:nvPr>
        </p:nvSpPr>
        <p:spPr/>
        <p:txBody>
          <a:bodyPr/>
          <a:lstStyle/>
          <a:p>
            <a:fld id="{5C6233A4-459A-490E-91F9-E825141C6DDC}" type="datetimeFigureOut">
              <a:rPr lang="en-US" smtClean="0"/>
              <a:t>9/18/2017</a:t>
            </a:fld>
            <a:endParaRPr lang="en-US"/>
          </a:p>
        </p:txBody>
      </p:sp>
      <p:sp>
        <p:nvSpPr>
          <p:cNvPr id="3" name="Footer Placeholder 2">
            <a:extLst>
              <a:ext uri="{FF2B5EF4-FFF2-40B4-BE49-F238E27FC236}">
                <a16:creationId xmlns:a16="http://schemas.microsoft.com/office/drawing/2014/main" id="{5BD5E00B-42A2-4303-A91C-3AF7FC2CBA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D541BA6-3EEF-48C7-A94D-EA0ABD5E9690}"/>
              </a:ext>
            </a:extLst>
          </p:cNvPr>
          <p:cNvSpPr>
            <a:spLocks noGrp="1"/>
          </p:cNvSpPr>
          <p:nvPr>
            <p:ph type="sldNum" sz="quarter" idx="12"/>
          </p:nvPr>
        </p:nvSpPr>
        <p:spPr/>
        <p:txBody>
          <a:bodyPr/>
          <a:lstStyle/>
          <a:p>
            <a:fld id="{179B25CB-2E80-427E-942A-659D306E27CE}" type="slidenum">
              <a:rPr lang="en-US" smtClean="0"/>
              <a:t>‹#›</a:t>
            </a:fld>
            <a:endParaRPr lang="en-US"/>
          </a:p>
        </p:txBody>
      </p:sp>
    </p:spTree>
    <p:extLst>
      <p:ext uri="{BB962C8B-B14F-4D97-AF65-F5344CB8AC3E}">
        <p14:creationId xmlns:p14="http://schemas.microsoft.com/office/powerpoint/2010/main" val="18299899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AF16F-8D45-46AC-85A2-7CB33B5E79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3D036BA-F074-4A8F-9395-1D001FD45B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79B4513-9446-4E0B-B4E7-3B78A6525B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35B44E4-09DC-422E-B067-5FCE257E0B9A}"/>
              </a:ext>
            </a:extLst>
          </p:cNvPr>
          <p:cNvSpPr>
            <a:spLocks noGrp="1"/>
          </p:cNvSpPr>
          <p:nvPr>
            <p:ph type="dt" sz="half" idx="10"/>
          </p:nvPr>
        </p:nvSpPr>
        <p:spPr/>
        <p:txBody>
          <a:bodyPr/>
          <a:lstStyle/>
          <a:p>
            <a:fld id="{5C6233A4-459A-490E-91F9-E825141C6DDC}" type="datetimeFigureOut">
              <a:rPr lang="en-US" smtClean="0"/>
              <a:t>9/18/2017</a:t>
            </a:fld>
            <a:endParaRPr lang="en-US"/>
          </a:p>
        </p:txBody>
      </p:sp>
      <p:sp>
        <p:nvSpPr>
          <p:cNvPr id="6" name="Footer Placeholder 5">
            <a:extLst>
              <a:ext uri="{FF2B5EF4-FFF2-40B4-BE49-F238E27FC236}">
                <a16:creationId xmlns:a16="http://schemas.microsoft.com/office/drawing/2014/main" id="{1CA995BB-BDFF-4BD1-A860-D81BE694FD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DA3926-3D28-4C02-96A1-34C2B264E5E9}"/>
              </a:ext>
            </a:extLst>
          </p:cNvPr>
          <p:cNvSpPr>
            <a:spLocks noGrp="1"/>
          </p:cNvSpPr>
          <p:nvPr>
            <p:ph type="sldNum" sz="quarter" idx="12"/>
          </p:nvPr>
        </p:nvSpPr>
        <p:spPr/>
        <p:txBody>
          <a:bodyPr/>
          <a:lstStyle/>
          <a:p>
            <a:fld id="{179B25CB-2E80-427E-942A-659D306E27CE}" type="slidenum">
              <a:rPr lang="en-US" smtClean="0"/>
              <a:t>‹#›</a:t>
            </a:fld>
            <a:endParaRPr lang="en-US"/>
          </a:p>
        </p:txBody>
      </p:sp>
    </p:spTree>
    <p:extLst>
      <p:ext uri="{BB962C8B-B14F-4D97-AF65-F5344CB8AC3E}">
        <p14:creationId xmlns:p14="http://schemas.microsoft.com/office/powerpoint/2010/main" val="1109522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717382"/>
            <a:ext cx="9144000" cy="792581"/>
          </a:xfrm>
        </p:spPr>
        <p:txBody>
          <a:bodyPr anchor="b"/>
          <a:lstStyle>
            <a:lvl1pPr algn="ctr">
              <a:defRPr sz="5151"/>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060"/>
            </a:lvl1pPr>
            <a:lvl2pPr marL="392478" indent="0" algn="ctr">
              <a:buNone/>
              <a:defRPr sz="1717"/>
            </a:lvl2pPr>
            <a:lvl3pPr marL="784957" indent="0" algn="ctr">
              <a:buNone/>
              <a:defRPr sz="1545"/>
            </a:lvl3pPr>
            <a:lvl4pPr marL="1177436" indent="0" algn="ctr">
              <a:buNone/>
              <a:defRPr sz="1373"/>
            </a:lvl4pPr>
            <a:lvl5pPr marL="1569914" indent="0" algn="ctr">
              <a:buNone/>
              <a:defRPr sz="1373"/>
            </a:lvl5pPr>
            <a:lvl6pPr marL="1962392" indent="0" algn="ctr">
              <a:buNone/>
              <a:defRPr sz="1373"/>
            </a:lvl6pPr>
            <a:lvl7pPr marL="2354871" indent="0" algn="ctr">
              <a:buNone/>
              <a:defRPr sz="1373"/>
            </a:lvl7pPr>
            <a:lvl8pPr marL="2747350" indent="0" algn="ctr">
              <a:buNone/>
              <a:defRPr sz="1373"/>
            </a:lvl8pPr>
            <a:lvl9pPr marL="3139828" indent="0" algn="ctr">
              <a:buNone/>
              <a:defRPr sz="1373"/>
            </a:lvl9pPr>
          </a:lstStyle>
          <a:p>
            <a:r>
              <a:rPr lang="en-US"/>
              <a:t>Click to edit Master subtitle style</a:t>
            </a:r>
          </a:p>
        </p:txBody>
      </p:sp>
      <p:sp>
        <p:nvSpPr>
          <p:cNvPr id="5" name="Footer Placeholder 4"/>
          <p:cNvSpPr>
            <a:spLocks noGrp="1"/>
          </p:cNvSpPr>
          <p:nvPr>
            <p:ph type="ftr" sz="quarter" idx="11"/>
          </p:nvPr>
        </p:nvSpPr>
        <p:spPr>
          <a:xfrm>
            <a:off x="217714" y="6662875"/>
            <a:ext cx="1270000" cy="90521"/>
          </a:xfrm>
        </p:spPr>
        <p:txBody>
          <a:bodyPr/>
          <a:lstStyle/>
          <a:p>
            <a:endParaRPr lang="en-US"/>
          </a:p>
        </p:txBody>
      </p:sp>
      <p:sp>
        <p:nvSpPr>
          <p:cNvPr id="8" name="Slide Number Placeholder 3"/>
          <p:cNvSpPr>
            <a:spLocks noGrp="1"/>
          </p:cNvSpPr>
          <p:nvPr>
            <p:ph type="sldNum" sz="quarter" idx="4"/>
          </p:nvPr>
        </p:nvSpPr>
        <p:spPr>
          <a:xfrm>
            <a:off x="11833804" y="6662835"/>
            <a:ext cx="104196" cy="90602"/>
          </a:xfrm>
          <a:prstGeom prst="rect">
            <a:avLst/>
          </a:prstGeom>
        </p:spPr>
        <p:txBody>
          <a:bodyPr vert="horz" wrap="none" lIns="0" tIns="0" rIns="0" bIns="0" rtlCol="0" anchor="ctr">
            <a:spAutoFit/>
          </a:bodyPr>
          <a:lstStyle>
            <a:lvl1pPr algn="r">
              <a:defRPr lang="en-US" sz="654" smtClean="0">
                <a:gradFill>
                  <a:gsLst>
                    <a:gs pos="31624">
                      <a:srgbClr val="505050"/>
                    </a:gs>
                    <a:gs pos="45000">
                      <a:srgbClr val="505050"/>
                    </a:gs>
                  </a:gsLst>
                  <a:lin ang="5400000" scaled="0"/>
                </a:gradFill>
              </a:defRPr>
            </a:lvl1pPr>
          </a:lstStyle>
          <a:p>
            <a:pPr defTabSz="807385">
              <a:lnSpc>
                <a:spcPct val="90000"/>
              </a:lnSpc>
            </a:pPr>
            <a:fld id="{2BDEB1D2-51A7-4905-969F-F05A60425C66}" type="slidenum">
              <a:rPr lang="en-US" smtClean="0"/>
              <a:pPr defTabSz="807385">
                <a:lnSpc>
                  <a:spcPct val="90000"/>
                </a:lnSpc>
              </a:pPr>
              <a:t>‹#›</a:t>
            </a:fld>
            <a:endParaRPr lang="en-US"/>
          </a:p>
        </p:txBody>
      </p:sp>
    </p:spTree>
    <p:extLst>
      <p:ext uri="{BB962C8B-B14F-4D97-AF65-F5344CB8AC3E}">
        <p14:creationId xmlns:p14="http://schemas.microsoft.com/office/powerpoint/2010/main" val="395140573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E4412-5B7D-4524-A5FE-9DD16159B0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D51A964-D6D6-4533-871A-F775C3AD26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9E3EC0-086D-430D-A64E-DB97E78176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B8030CC-526B-4E55-A949-A8CD016F0EFD}"/>
              </a:ext>
            </a:extLst>
          </p:cNvPr>
          <p:cNvSpPr>
            <a:spLocks noGrp="1"/>
          </p:cNvSpPr>
          <p:nvPr>
            <p:ph type="dt" sz="half" idx="10"/>
          </p:nvPr>
        </p:nvSpPr>
        <p:spPr/>
        <p:txBody>
          <a:bodyPr/>
          <a:lstStyle/>
          <a:p>
            <a:fld id="{5C6233A4-459A-490E-91F9-E825141C6DDC}" type="datetimeFigureOut">
              <a:rPr lang="en-US" smtClean="0"/>
              <a:t>9/18/2017</a:t>
            </a:fld>
            <a:endParaRPr lang="en-US"/>
          </a:p>
        </p:txBody>
      </p:sp>
      <p:sp>
        <p:nvSpPr>
          <p:cNvPr id="6" name="Footer Placeholder 5">
            <a:extLst>
              <a:ext uri="{FF2B5EF4-FFF2-40B4-BE49-F238E27FC236}">
                <a16:creationId xmlns:a16="http://schemas.microsoft.com/office/drawing/2014/main" id="{6B43C06D-1B2D-4FFC-A676-CFA8B2DEA7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E2FE89-DA64-4C3D-9410-5440E689CE78}"/>
              </a:ext>
            </a:extLst>
          </p:cNvPr>
          <p:cNvSpPr>
            <a:spLocks noGrp="1"/>
          </p:cNvSpPr>
          <p:nvPr>
            <p:ph type="sldNum" sz="quarter" idx="12"/>
          </p:nvPr>
        </p:nvSpPr>
        <p:spPr/>
        <p:txBody>
          <a:bodyPr/>
          <a:lstStyle/>
          <a:p>
            <a:fld id="{179B25CB-2E80-427E-942A-659D306E27CE}" type="slidenum">
              <a:rPr lang="en-US" smtClean="0"/>
              <a:t>‹#›</a:t>
            </a:fld>
            <a:endParaRPr lang="en-US"/>
          </a:p>
        </p:txBody>
      </p:sp>
    </p:spTree>
    <p:extLst>
      <p:ext uri="{BB962C8B-B14F-4D97-AF65-F5344CB8AC3E}">
        <p14:creationId xmlns:p14="http://schemas.microsoft.com/office/powerpoint/2010/main" val="92450615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7BFB0-B396-485C-AF53-EF1DC298BC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90B0072-620D-4FD2-8EE4-625913730FA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FCAD7F-4D19-4AB5-8F28-2A15FD765022}"/>
              </a:ext>
            </a:extLst>
          </p:cNvPr>
          <p:cNvSpPr>
            <a:spLocks noGrp="1"/>
          </p:cNvSpPr>
          <p:nvPr>
            <p:ph type="dt" sz="half" idx="10"/>
          </p:nvPr>
        </p:nvSpPr>
        <p:spPr/>
        <p:txBody>
          <a:bodyPr/>
          <a:lstStyle/>
          <a:p>
            <a:fld id="{5C6233A4-459A-490E-91F9-E825141C6DDC}" type="datetimeFigureOut">
              <a:rPr lang="en-US" smtClean="0"/>
              <a:t>9/18/2017</a:t>
            </a:fld>
            <a:endParaRPr lang="en-US"/>
          </a:p>
        </p:txBody>
      </p:sp>
      <p:sp>
        <p:nvSpPr>
          <p:cNvPr id="5" name="Footer Placeholder 4">
            <a:extLst>
              <a:ext uri="{FF2B5EF4-FFF2-40B4-BE49-F238E27FC236}">
                <a16:creationId xmlns:a16="http://schemas.microsoft.com/office/drawing/2014/main" id="{D10B8846-EAA7-4D5E-9FE8-945A1959F1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F9B8B4-00E9-4DE6-8FD5-16939498ED50}"/>
              </a:ext>
            </a:extLst>
          </p:cNvPr>
          <p:cNvSpPr>
            <a:spLocks noGrp="1"/>
          </p:cNvSpPr>
          <p:nvPr>
            <p:ph type="sldNum" sz="quarter" idx="12"/>
          </p:nvPr>
        </p:nvSpPr>
        <p:spPr/>
        <p:txBody>
          <a:bodyPr/>
          <a:lstStyle/>
          <a:p>
            <a:fld id="{179B25CB-2E80-427E-942A-659D306E27CE}" type="slidenum">
              <a:rPr lang="en-US" smtClean="0"/>
              <a:t>‹#›</a:t>
            </a:fld>
            <a:endParaRPr lang="en-US"/>
          </a:p>
        </p:txBody>
      </p:sp>
    </p:spTree>
    <p:extLst>
      <p:ext uri="{BB962C8B-B14F-4D97-AF65-F5344CB8AC3E}">
        <p14:creationId xmlns:p14="http://schemas.microsoft.com/office/powerpoint/2010/main" val="62304397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42BB60-70B3-4471-977B-051690320FA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2893EE-F9E4-4ED3-9D85-E79FB2AD087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C74BC0-D567-46A6-9A51-B7FCCA1910E3}"/>
              </a:ext>
            </a:extLst>
          </p:cNvPr>
          <p:cNvSpPr>
            <a:spLocks noGrp="1"/>
          </p:cNvSpPr>
          <p:nvPr>
            <p:ph type="dt" sz="half" idx="10"/>
          </p:nvPr>
        </p:nvSpPr>
        <p:spPr/>
        <p:txBody>
          <a:bodyPr/>
          <a:lstStyle/>
          <a:p>
            <a:fld id="{5C6233A4-459A-490E-91F9-E825141C6DDC}" type="datetimeFigureOut">
              <a:rPr lang="en-US" smtClean="0"/>
              <a:t>9/18/2017</a:t>
            </a:fld>
            <a:endParaRPr lang="en-US"/>
          </a:p>
        </p:txBody>
      </p:sp>
      <p:sp>
        <p:nvSpPr>
          <p:cNvPr id="5" name="Footer Placeholder 4">
            <a:extLst>
              <a:ext uri="{FF2B5EF4-FFF2-40B4-BE49-F238E27FC236}">
                <a16:creationId xmlns:a16="http://schemas.microsoft.com/office/drawing/2014/main" id="{83076551-2F65-498E-B4E0-9772D96E0C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9813A4-16E2-406B-AE5A-316185476790}"/>
              </a:ext>
            </a:extLst>
          </p:cNvPr>
          <p:cNvSpPr>
            <a:spLocks noGrp="1"/>
          </p:cNvSpPr>
          <p:nvPr>
            <p:ph type="sldNum" sz="quarter" idx="12"/>
          </p:nvPr>
        </p:nvSpPr>
        <p:spPr/>
        <p:txBody>
          <a:bodyPr/>
          <a:lstStyle/>
          <a:p>
            <a:fld id="{179B25CB-2E80-427E-942A-659D306E27CE}" type="slidenum">
              <a:rPr lang="en-US" smtClean="0"/>
              <a:t>‹#›</a:t>
            </a:fld>
            <a:endParaRPr lang="en-US"/>
          </a:p>
        </p:txBody>
      </p:sp>
    </p:spTree>
    <p:extLst>
      <p:ext uri="{BB962C8B-B14F-4D97-AF65-F5344CB8AC3E}">
        <p14:creationId xmlns:p14="http://schemas.microsoft.com/office/powerpoint/2010/main" val="263958793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5"/>
            <a:ext cx="4840694" cy="1799462"/>
          </a:xfrm>
          <a:noFill/>
        </p:spPr>
        <p:txBody>
          <a:bodyPr lIns="146304" tIns="91440" rIns="146304" bIns="91440" anchor="t" anchorCtr="0"/>
          <a:lstStyle>
            <a:lvl1pPr>
              <a:defRPr sz="4705" spc="-98"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2" y="3877277"/>
            <a:ext cx="4840694" cy="717249"/>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j-lt"/>
                <a:ea typeface="+mn-ea"/>
                <a:cs typeface="+mn-cs"/>
              </a:defRPr>
            </a:lvl1pPr>
          </a:lstStyle>
          <a:p>
            <a:pPr marL="0" marR="0" lvl="0" indent="0" algn="l" defTabSz="914367"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10" name="Picture 9"/>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pic>
        <p:nvPicPr>
          <p:cNvPr id="2" name="Picture 1">
            <a:extLst>
              <a:ext uri="{FF2B5EF4-FFF2-40B4-BE49-F238E27FC236}">
                <a16:creationId xmlns:a16="http://schemas.microsoft.com/office/drawing/2014/main" id="{58313169-F91F-42DC-8660-0D26A4DF27A1}"/>
              </a:ext>
            </a:extLst>
          </p:cNvPr>
          <p:cNvPicPr>
            <a:picLocks noChangeAspect="1"/>
          </p:cNvPicPr>
          <p:nvPr userDrawn="1"/>
        </p:nvPicPr>
        <p:blipFill>
          <a:blip r:embed="rId3"/>
          <a:stretch>
            <a:fillRect/>
          </a:stretch>
        </p:blipFill>
        <p:spPr>
          <a:xfrm>
            <a:off x="5334973" y="0"/>
            <a:ext cx="6857027" cy="6858000"/>
          </a:xfrm>
          <a:prstGeom prst="rect">
            <a:avLst/>
          </a:prstGeom>
        </p:spPr>
      </p:pic>
    </p:spTree>
    <p:extLst>
      <p:ext uri="{BB962C8B-B14F-4D97-AF65-F5344CB8AC3E}">
        <p14:creationId xmlns:p14="http://schemas.microsoft.com/office/powerpoint/2010/main" val="12240039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Title square photo">
    <p:bg>
      <p:bgPr>
        <a:solidFill>
          <a:srgbClr val="00206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5"/>
            <a:ext cx="4840694" cy="1799462"/>
          </a:xfrm>
          <a:noFill/>
        </p:spPr>
        <p:txBody>
          <a:bodyPr lIns="146304" tIns="91440" rIns="146304" bIns="91440" anchor="t" anchorCtr="0"/>
          <a:lstStyle>
            <a:lvl1pPr>
              <a:defRPr sz="4705" spc="-98"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2" y="3877277"/>
            <a:ext cx="4840694" cy="717249"/>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j-lt"/>
                <a:ea typeface="+mn-ea"/>
                <a:cs typeface="+mn-cs"/>
              </a:defRPr>
            </a:lvl1pPr>
          </a:lstStyle>
          <a:p>
            <a:pPr marL="0" marR="0" lvl="0" indent="0" algn="l" defTabSz="914367"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10" name="Picture 9"/>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1"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pic>
        <p:nvPicPr>
          <p:cNvPr id="2" name="Picture 1">
            <a:extLst>
              <a:ext uri="{FF2B5EF4-FFF2-40B4-BE49-F238E27FC236}">
                <a16:creationId xmlns:a16="http://schemas.microsoft.com/office/drawing/2014/main" id="{535F3EE4-953C-4414-AB39-D09727400B7C}"/>
              </a:ext>
            </a:extLst>
          </p:cNvPr>
          <p:cNvPicPr>
            <a:picLocks noChangeAspect="1"/>
          </p:cNvPicPr>
          <p:nvPr userDrawn="1"/>
        </p:nvPicPr>
        <p:blipFill>
          <a:blip r:embed="rId3"/>
          <a:stretch>
            <a:fillRect/>
          </a:stretch>
        </p:blipFill>
        <p:spPr>
          <a:xfrm>
            <a:off x="5357308" y="0"/>
            <a:ext cx="6834692" cy="6858000"/>
          </a:xfrm>
          <a:prstGeom prst="rect">
            <a:avLst/>
          </a:prstGeom>
        </p:spPr>
      </p:pic>
    </p:spTree>
    <p:extLst>
      <p:ext uri="{BB962C8B-B14F-4D97-AF65-F5344CB8AC3E}">
        <p14:creationId xmlns:p14="http://schemas.microsoft.com/office/powerpoint/2010/main" val="6063851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501012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57347" name="think-cell Slide" r:id="rId4" imgW="526" imgH="526" progId="TCLayout.ActiveDocument.1">
                  <p:embed/>
                </p:oleObj>
              </mc:Choice>
              <mc:Fallback>
                <p:oleObj name="think-cell Slide" r:id="rId4" imgW="526" imgH="526" progId="TCLayout.ActiveDocument.1">
                  <p:embed/>
                  <p:pic>
                    <p:nvPicPr>
                      <p:cNvPr id="2" name="Object 1" hidden="1"/>
                      <p:cNvPicPr/>
                      <p:nvPr/>
                    </p:nvPicPr>
                    <p:blipFill>
                      <a:blip r:embed="rId5"/>
                      <a:stretch>
                        <a:fillRect/>
                      </a:stretch>
                    </p:blipFill>
                    <p:spPr>
                      <a:xfrm>
                        <a:off x="1557" y="1558"/>
                        <a:ext cx="1556" cy="1556"/>
                      </a:xfrm>
                      <a:prstGeom prst="rect">
                        <a:avLst/>
                      </a:prstGeom>
                    </p:spPr>
                  </p:pic>
                </p:oleObj>
              </mc:Fallback>
            </mc:AlternateContent>
          </a:graphicData>
        </a:graphic>
      </p:graphicFrame>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71020536"/>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9958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084149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8660025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Blank Color 1 Layout">
    <p:bg>
      <p:bgRef idx="1001">
        <a:schemeClr val="bg1"/>
      </p:bgRef>
    </p:bg>
    <p:spTree>
      <p:nvGrpSpPr>
        <p:cNvPr id="1" name=""/>
        <p:cNvGrpSpPr/>
        <p:nvPr/>
      </p:nvGrpSpPr>
      <p:grpSpPr>
        <a:xfrm>
          <a:off x="0" y="0"/>
          <a:ext cx="0" cy="0"/>
          <a:chOff x="0" y="0"/>
          <a:chExt cx="0" cy="0"/>
        </a:xfrm>
      </p:grpSpPr>
      <p:sp>
        <p:nvSpPr>
          <p:cNvPr id="2" name="Rectangle 1"/>
          <p:cNvSpPr/>
          <p:nvPr userDrawn="1"/>
        </p:nvSpPr>
        <p:spPr bwMode="auto">
          <a:xfrm>
            <a:off x="1" y="1"/>
            <a:ext cx="12192000" cy="6103020"/>
          </a:xfrm>
          <a:prstGeom prst="rect">
            <a:avLst/>
          </a:prstGeom>
          <a:solidFill>
            <a:srgbClr val="0117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4659" tIns="52329" rIns="52329" bIns="104659" numCol="1" spcCol="0" rtlCol="0" fromWordArt="0" anchor="b" anchorCtr="0" forceAA="0" compatLnSpc="1">
            <a:prstTxWarp prst="textNoShape">
              <a:avLst/>
            </a:prstTxWarp>
            <a:noAutofit/>
          </a:bodyPr>
          <a:lstStyle/>
          <a:p>
            <a:pPr algn="ctr" defTabSz="1046380" fontAlgn="base">
              <a:spcBef>
                <a:spcPct val="0"/>
              </a:spcBef>
              <a:spcAft>
                <a:spcPct val="0"/>
              </a:spcAft>
            </a:pPr>
            <a:endParaRPr lang="en-US" sz="1632" spc="-57">
              <a:solidFill>
                <a:srgbClr val="FFFFFF"/>
              </a:solidFill>
              <a:ea typeface="Segoe UI" pitchFamily="34" charset="0"/>
              <a:cs typeface="Segoe UI" pitchFamily="34" charset="0"/>
            </a:endParaRPr>
          </a:p>
        </p:txBody>
      </p:sp>
      <p:sp>
        <p:nvSpPr>
          <p:cNvPr id="6" name="Text Placeholder 5"/>
          <p:cNvSpPr>
            <a:spLocks noGrp="1"/>
          </p:cNvSpPr>
          <p:nvPr>
            <p:ph type="body" sz="quarter" idx="10" hasCustomPrompt="1"/>
          </p:nvPr>
        </p:nvSpPr>
        <p:spPr>
          <a:xfrm>
            <a:off x="217715" y="1768478"/>
            <a:ext cx="11526550" cy="1129552"/>
          </a:xfrm>
        </p:spPr>
        <p:txBody>
          <a:bodyPr lIns="146304"/>
          <a:lstStyle>
            <a:lvl1pPr marL="0" indent="0">
              <a:buNone/>
              <a:defRPr sz="5886" i="0" spc="-86" baseline="0">
                <a:solidFill>
                  <a:schemeClr val="bg1"/>
                </a:solidFill>
                <a:latin typeface="Segoe UI Light" pitchFamily="34" charset="0"/>
              </a:defRPr>
            </a:lvl1pPr>
          </a:lstStyle>
          <a:p>
            <a:pPr lvl="0"/>
            <a:r>
              <a:rPr lang="en-US"/>
              <a:t>Click to edit title style</a:t>
            </a:r>
          </a:p>
        </p:txBody>
      </p:sp>
      <p:sp>
        <p:nvSpPr>
          <p:cNvPr id="9" name="Text Placeholder 8"/>
          <p:cNvSpPr>
            <a:spLocks noGrp="1"/>
          </p:cNvSpPr>
          <p:nvPr>
            <p:ph type="body" sz="quarter" idx="11" hasCustomPrompt="1"/>
          </p:nvPr>
        </p:nvSpPr>
        <p:spPr>
          <a:xfrm>
            <a:off x="217715" y="3219168"/>
            <a:ext cx="7810778" cy="410689"/>
          </a:xfrm>
        </p:spPr>
        <p:txBody>
          <a:bodyPr lIns="182880"/>
          <a:lstStyle>
            <a:lvl1pPr marL="0" indent="0">
              <a:buNone/>
              <a:defRPr spc="-86" baseline="0">
                <a:solidFill>
                  <a:schemeClr val="bg1"/>
                </a:solidFill>
                <a:latin typeface="Segoe UI Light" pitchFamily="34" charset="0"/>
              </a:defRPr>
            </a:lvl1pPr>
          </a:lstStyle>
          <a:p>
            <a:pPr lvl="0"/>
            <a:r>
              <a:rPr lang="en-US"/>
              <a:t>Speaker Title</a:t>
            </a:r>
          </a:p>
        </p:txBody>
      </p:sp>
      <p:pic>
        <p:nvPicPr>
          <p:cNvPr id="8" name="Picture 7" descr="USCMO_lockup.png"/>
          <p:cNvPicPr>
            <a:picLocks noChangeAspect="1"/>
          </p:cNvPicPr>
          <p:nvPr userDrawn="1"/>
        </p:nvPicPr>
        <p:blipFill rotWithShape="1">
          <a:blip r:embed="rId2">
            <a:extLst>
              <a:ext uri="{28A0092B-C50C-407E-A947-70E740481C1C}">
                <a14:useLocalDpi xmlns:a14="http://schemas.microsoft.com/office/drawing/2010/main" val="0"/>
              </a:ext>
            </a:extLst>
          </a:blip>
          <a:srcRect r="54328"/>
          <a:stretch/>
        </p:blipFill>
        <p:spPr>
          <a:xfrm>
            <a:off x="9812639" y="6244166"/>
            <a:ext cx="1275296" cy="518734"/>
          </a:xfrm>
          <a:prstGeom prst="rect">
            <a:avLst/>
          </a:prstGeom>
        </p:spPr>
      </p:pic>
      <p:sp>
        <p:nvSpPr>
          <p:cNvPr id="10" name="TextBox 9"/>
          <p:cNvSpPr txBox="1"/>
          <p:nvPr userDrawn="1"/>
        </p:nvSpPr>
        <p:spPr>
          <a:xfrm>
            <a:off x="11087933" y="6454591"/>
            <a:ext cx="851716" cy="150939"/>
          </a:xfrm>
          <a:prstGeom prst="rect">
            <a:avLst/>
          </a:prstGeom>
          <a:noFill/>
        </p:spPr>
        <p:txBody>
          <a:bodyPr wrap="square" lIns="0" tIns="0" rIns="0" bIns="0" rtlCol="0">
            <a:spAutoFit/>
          </a:bodyPr>
          <a:lstStyle/>
          <a:p>
            <a:r>
              <a:rPr lang="en-US" sz="981">
                <a:gradFill>
                  <a:gsLst>
                    <a:gs pos="0">
                      <a:schemeClr val="bg1">
                        <a:lumMod val="50000"/>
                      </a:schemeClr>
                    </a:gs>
                    <a:gs pos="86000">
                      <a:schemeClr val="bg1">
                        <a:lumMod val="50000"/>
                      </a:schemeClr>
                    </a:gs>
                  </a:gsLst>
                  <a:lin ang="5400000" scaled="0"/>
                </a:gradFill>
                <a:latin typeface="Segoe UI Semilight" panose="020B0402040204020203" pitchFamily="34" charset="0"/>
                <a:cs typeface="Segoe UI Semilight" panose="020B0402040204020203" pitchFamily="34" charset="0"/>
              </a:rPr>
              <a:t>DX Marketing</a:t>
            </a:r>
          </a:p>
        </p:txBody>
      </p:sp>
    </p:spTree>
    <p:extLst>
      <p:ext uri="{BB962C8B-B14F-4D97-AF65-F5344CB8AC3E}">
        <p14:creationId xmlns:p14="http://schemas.microsoft.com/office/powerpoint/2010/main" val="21225415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4723620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9550064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74257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58371" name="think-cell Slide" r:id="rId4" imgW="526" imgH="526" progId="TCLayout.ActiveDocument.1">
                  <p:embed/>
                </p:oleObj>
              </mc:Choice>
              <mc:Fallback>
                <p:oleObj name="think-cell Slide" r:id="rId4" imgW="526" imgH="526" progId="TCLayout.ActiveDocument.1">
                  <p:embed/>
                  <p:pic>
                    <p:nvPicPr>
                      <p:cNvPr id="3" name="Object 2" hidden="1"/>
                      <p:cNvPicPr/>
                      <p:nvPr/>
                    </p:nvPicPr>
                    <p:blipFill>
                      <a:blip r:embed="rId5"/>
                      <a:stretch>
                        <a:fillRect/>
                      </a:stretch>
                    </p:blipFill>
                    <p:spPr>
                      <a:xfrm>
                        <a:off x="1557" y="1558"/>
                        <a:ext cx="1556" cy="1556"/>
                      </a:xfrm>
                      <a:prstGeom prst="rect">
                        <a:avLst/>
                      </a:prstGeom>
                    </p:spPr>
                  </p:pic>
                </p:oleObj>
              </mc:Fallback>
            </mc:AlternateContent>
          </a:graphicData>
        </a:graphic>
      </p:graphicFrame>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1971017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6187411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chemeClr val="bg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59395" name="think-cell Slide" r:id="rId4" imgW="526" imgH="526" progId="TCLayout.ActiveDocument.1">
                  <p:embed/>
                </p:oleObj>
              </mc:Choice>
              <mc:Fallback>
                <p:oleObj name="think-cell Slide" r:id="rId4" imgW="526" imgH="526" progId="TCLayout.ActiveDocument.1">
                  <p:embed/>
                  <p:pic>
                    <p:nvPicPr>
                      <p:cNvPr id="3" name="Object 2" hidden="1"/>
                      <p:cNvPicPr/>
                      <p:nvPr/>
                    </p:nvPicPr>
                    <p:blipFill>
                      <a:blip r:embed="rId5"/>
                      <a:stretch>
                        <a:fillRect/>
                      </a:stretch>
                    </p:blipFill>
                    <p:spPr>
                      <a:xfrm>
                        <a:off x="1557" y="1558"/>
                        <a:ext cx="1556" cy="1556"/>
                      </a:xfrm>
                      <a:prstGeom prst="rect">
                        <a:avLst/>
                      </a:prstGeom>
                    </p:spPr>
                  </p:pic>
                </p:oleObj>
              </mc:Fallback>
            </mc:AlternateContent>
          </a:graphicData>
        </a:graphic>
      </p:graphicFrame>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Tree>
    <p:extLst>
      <p:ext uri="{BB962C8B-B14F-4D97-AF65-F5344CB8AC3E}">
        <p14:creationId xmlns:p14="http://schemas.microsoft.com/office/powerpoint/2010/main" val="3302835162"/>
      </p:ext>
    </p:extLst>
  </p:cSld>
  <p:clrMapOvr>
    <a:masterClrMapping/>
  </p:clrMapOvr>
  <p:transition>
    <p:fade/>
  </p:transition>
  <p:extLst mod="1">
    <p:ext uri="{DCECCB84-F9BA-43D5-87BE-67443E8EF086}">
      <p15:sldGuideLst xmlns:p15="http://schemas.microsoft.com/office/powerpoint/2012/main">
        <p15:guide id="1" pos="3917">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Tree>
    <p:extLst>
      <p:ext uri="{BB962C8B-B14F-4D97-AF65-F5344CB8AC3E}">
        <p14:creationId xmlns:p14="http://schemas.microsoft.com/office/powerpoint/2010/main" val="3303156869"/>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7546886"/>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00111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8302176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235857" y="210738"/>
            <a:ext cx="11720286" cy="302006"/>
          </a:xfrm>
          <a:prstGeom prst="rect">
            <a:avLst/>
          </a:prstGeom>
        </p:spPr>
        <p:txBody>
          <a:bodyPr vert="horz" wrap="square" lIns="0" tIns="0" rIns="0" bIns="0" rtlCol="0" anchor="t">
            <a:spAutoFit/>
          </a:bodyPr>
          <a:lstStyle/>
          <a:p>
            <a:r>
              <a:rPr lang="en-US"/>
              <a:t>Click to edit Master title style</a:t>
            </a:r>
          </a:p>
        </p:txBody>
      </p:sp>
      <p:grpSp>
        <p:nvGrpSpPr>
          <p:cNvPr id="7" name="Group 6"/>
          <p:cNvGrpSpPr/>
          <p:nvPr userDrawn="1"/>
        </p:nvGrpSpPr>
        <p:grpSpPr>
          <a:xfrm>
            <a:off x="69089" y="5902246"/>
            <a:ext cx="3700195" cy="894279"/>
            <a:chOff x="53493" y="6689212"/>
            <a:chExt cx="3885205" cy="1013516"/>
          </a:xfrm>
        </p:grpSpPr>
        <p:pic>
          <p:nvPicPr>
            <p:cNvPr id="8" name="Picture 2" descr="https://assets.onestore.ms/cdnfiles/onestorerolling-1511-13007/shell/v1_2/images/logo/microsoft.pn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247651" y="6742688"/>
              <a:ext cx="666749" cy="14214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3493" y="6813762"/>
              <a:ext cx="2109898" cy="888966"/>
            </a:xfrm>
            <a:prstGeom prst="rect">
              <a:avLst/>
            </a:prstGeom>
            <a:noFill/>
          </p:spPr>
          <p:txBody>
            <a:bodyPr wrap="square" lIns="182880" tIns="146304" rIns="182880" bIns="146304" rtlCol="0">
              <a:spAutoFit/>
            </a:bodyPr>
            <a:lstStyle/>
            <a:p>
              <a:pPr>
                <a:lnSpc>
                  <a:spcPct val="90000"/>
                </a:lnSpc>
              </a:pPr>
              <a:r>
                <a:rPr lang="en-US" sz="2824">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USM&amp;O</a:t>
              </a:r>
            </a:p>
            <a:p>
              <a:pPr>
                <a:lnSpc>
                  <a:spcPct val="90000"/>
                </a:lnSpc>
              </a:pPr>
              <a:r>
                <a:rPr lang="en-US" sz="706">
                  <a:gradFill>
                    <a:gsLst>
                      <a:gs pos="2917">
                        <a:schemeClr val="tx1"/>
                      </a:gs>
                      <a:gs pos="30000">
                        <a:schemeClr val="tx1"/>
                      </a:gs>
                    </a:gsLst>
                    <a:lin ang="5400000" scaled="0"/>
                  </a:gradFill>
                  <a:cs typeface="Segoe UI Semilight" panose="020B0402040204020203" pitchFamily="34" charset="0"/>
                </a:rPr>
                <a:t>Marketing &amp; Operations Group</a:t>
              </a:r>
            </a:p>
          </p:txBody>
        </p:sp>
        <p:cxnSp>
          <p:nvCxnSpPr>
            <p:cNvPr id="10" name="Straight Connector 9"/>
            <p:cNvCxnSpPr/>
            <p:nvPr/>
          </p:nvCxnSpPr>
          <p:spPr>
            <a:xfrm>
              <a:off x="1828800" y="6689212"/>
              <a:ext cx="0" cy="778388"/>
            </a:xfrm>
            <a:prstGeom prst="line">
              <a:avLst/>
            </a:prstGeom>
            <a:ln w="6350">
              <a:solidFill>
                <a:schemeClr val="tx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828800" y="6813762"/>
              <a:ext cx="2109898" cy="888966"/>
            </a:xfrm>
            <a:prstGeom prst="rect">
              <a:avLst/>
            </a:prstGeom>
            <a:noFill/>
          </p:spPr>
          <p:txBody>
            <a:bodyPr wrap="square" lIns="182880" tIns="146304" rIns="182880" bIns="146304" rtlCol="0">
              <a:spAutoFit/>
            </a:bodyPr>
            <a:lstStyle/>
            <a:p>
              <a:pPr>
                <a:lnSpc>
                  <a:spcPct val="90000"/>
                </a:lnSpc>
              </a:pPr>
              <a:r>
                <a:rPr lang="en-US" sz="2824">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DX</a:t>
              </a:r>
            </a:p>
            <a:p>
              <a:pPr>
                <a:lnSpc>
                  <a:spcPct val="90000"/>
                </a:lnSpc>
              </a:pPr>
              <a:r>
                <a:rPr lang="en-US" sz="706">
                  <a:gradFill>
                    <a:gsLst>
                      <a:gs pos="2917">
                        <a:schemeClr val="tx1"/>
                      </a:gs>
                      <a:gs pos="30000">
                        <a:schemeClr val="tx1"/>
                      </a:gs>
                    </a:gsLst>
                    <a:lin ang="5400000" scaled="0"/>
                  </a:gradFill>
                  <a:cs typeface="Segoe UI Semilight" panose="020B0402040204020203" pitchFamily="34" charset="0"/>
                </a:rPr>
                <a:t> </a:t>
              </a:r>
            </a:p>
          </p:txBody>
        </p:sp>
      </p:grpSp>
      <p:sp>
        <p:nvSpPr>
          <p:cNvPr id="2" name="Footer Placeholder 1"/>
          <p:cNvSpPr>
            <a:spLocks noGrp="1"/>
          </p:cNvSpPr>
          <p:nvPr>
            <p:ph type="ftr" sz="quarter" idx="11"/>
          </p:nvPr>
        </p:nvSpPr>
        <p:spPr/>
        <p:txBody>
          <a:bodyPr/>
          <a:lstStyle/>
          <a:p>
            <a:pPr defTabSz="807385"/>
            <a:endParaRPr lang="en-US">
              <a:gradFill>
                <a:gsLst>
                  <a:gs pos="31624">
                    <a:srgbClr val="505050"/>
                  </a:gs>
                  <a:gs pos="45000">
                    <a:srgbClr val="505050"/>
                  </a:gs>
                </a:gsLst>
                <a:lin ang="5400000" scaled="0"/>
              </a:gradFill>
            </a:endParaRPr>
          </a:p>
        </p:txBody>
      </p:sp>
      <p:sp>
        <p:nvSpPr>
          <p:cNvPr id="3" name="Slide Number Placeholder 2"/>
          <p:cNvSpPr>
            <a:spLocks noGrp="1"/>
          </p:cNvSpPr>
          <p:nvPr>
            <p:ph type="sldNum" sz="quarter" idx="12"/>
          </p:nvPr>
        </p:nvSpPr>
        <p:spPr/>
        <p:txBody>
          <a:bodyPr/>
          <a:lstStyle/>
          <a:p>
            <a:pPr defTabSz="807385">
              <a:lnSpc>
                <a:spcPct val="90000"/>
              </a:lnSpc>
            </a:pPr>
            <a:fld id="{2BDEB1D2-51A7-4905-969F-F05A60425C66}" type="slidenum">
              <a:rPr lang="en-US" smtClean="0"/>
              <a:pPr defTabSz="807385">
                <a:lnSpc>
                  <a:spcPct val="90000"/>
                </a:lnSpc>
              </a:pPr>
              <a:t>‹#›</a:t>
            </a:fld>
            <a:endParaRPr lang="en-US"/>
          </a:p>
        </p:txBody>
      </p:sp>
    </p:spTree>
    <p:extLst>
      <p:ext uri="{BB962C8B-B14F-4D97-AF65-F5344CB8AC3E}">
        <p14:creationId xmlns:p14="http://schemas.microsoft.com/office/powerpoint/2010/main" val="3796903116"/>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389749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115005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itle_autonumber">
    <p:spTree>
      <p:nvGrpSpPr>
        <p:cNvPr id="1" name=""/>
        <p:cNvGrpSpPr/>
        <p:nvPr/>
      </p:nvGrpSpPr>
      <p:grpSpPr>
        <a:xfrm>
          <a:off x="0" y="0"/>
          <a:ext cx="0" cy="0"/>
          <a:chOff x="0" y="0"/>
          <a:chExt cx="0" cy="0"/>
        </a:xfrm>
      </p:grpSpPr>
      <p:sp>
        <p:nvSpPr>
          <p:cNvPr id="2" name="Title 1"/>
          <p:cNvSpPr>
            <a:spLocks noGrp="1"/>
          </p:cNvSpPr>
          <p:nvPr>
            <p:ph type="title"/>
          </p:nvPr>
        </p:nvSpPr>
        <p:spPr>
          <a:xfrm>
            <a:off x="217717" y="201711"/>
            <a:ext cx="8966431" cy="451821"/>
          </a:xfrm>
        </p:spPr>
        <p:txBody>
          <a:bodyPr lIns="0" rIns="0"/>
          <a:lstStyle>
            <a:lvl1pPr>
              <a:defRPr sz="1817" b="1">
                <a:solidFill>
                  <a:schemeClr val="tx1"/>
                </a:solidFill>
                <a:latin typeface="+mn-lt"/>
                <a:cs typeface="Segoe UI Semibold" panose="020B0702040204020203" pitchFamily="34" charset="0"/>
              </a:defRPr>
            </a:lvl1pPr>
          </a:lstStyle>
          <a:p>
            <a:r>
              <a:rPr lang="en-US"/>
              <a:t>Click to edit Master title style</a:t>
            </a:r>
          </a:p>
        </p:txBody>
      </p:sp>
      <p:sp>
        <p:nvSpPr>
          <p:cNvPr id="4" name="Slide Number Placeholder 3"/>
          <p:cNvSpPr>
            <a:spLocks noGrp="1"/>
          </p:cNvSpPr>
          <p:nvPr>
            <p:ph type="sldNum" sz="quarter" idx="11"/>
          </p:nvPr>
        </p:nvSpPr>
        <p:spPr>
          <a:xfrm>
            <a:off x="11307101" y="4"/>
            <a:ext cx="884903" cy="259335"/>
          </a:xfrm>
          <a:solidFill>
            <a:schemeClr val="bg2"/>
          </a:solidFill>
        </p:spPr>
        <p:txBody>
          <a:bodyPr lIns="91440" tIns="45720" rIns="91440" bIns="0" anchor="t" anchorCtr="0"/>
          <a:lstStyle>
            <a:lvl1pPr>
              <a:defRPr sz="909">
                <a:solidFill>
                  <a:schemeClr val="tx1"/>
                </a:solidFill>
              </a:defRPr>
            </a:lvl1pPr>
          </a:lstStyle>
          <a:p>
            <a:pPr defTabSz="784752"/>
            <a:r>
              <a:rPr lang="en-US">
                <a:solidFill>
                  <a:prstClr val="black"/>
                </a:solidFill>
              </a:rPr>
              <a:t>Slide: </a:t>
            </a:r>
            <a:fld id="{77A80767-0168-4202-AF54-9FDB461E3B29}" type="slidenum">
              <a:rPr lang="en-US" smtClean="0">
                <a:solidFill>
                  <a:prstClr val="black"/>
                </a:solidFill>
              </a:rPr>
              <a:pPr defTabSz="784752"/>
              <a:t>‹#›</a:t>
            </a:fld>
            <a:endParaRPr lang="en-US">
              <a:solidFill>
                <a:prstClr val="black"/>
              </a:solidFill>
            </a:endParaRPr>
          </a:p>
        </p:txBody>
      </p:sp>
      <p:sp>
        <p:nvSpPr>
          <p:cNvPr id="7" name="Text Placeholder 6"/>
          <p:cNvSpPr>
            <a:spLocks noGrp="1"/>
          </p:cNvSpPr>
          <p:nvPr>
            <p:ph type="body" sz="quarter" idx="12" hasCustomPrompt="1"/>
          </p:nvPr>
        </p:nvSpPr>
        <p:spPr>
          <a:xfrm>
            <a:off x="4998493" y="5"/>
            <a:ext cx="6308609" cy="259335"/>
          </a:xfrm>
        </p:spPr>
        <p:txBody>
          <a:bodyPr vert="horz" wrap="square" lIns="127337" tIns="45720" rIns="182880" bIns="0" rtlCol="0" anchor="t" anchorCtr="0">
            <a:noAutofit/>
          </a:bodyPr>
          <a:lstStyle>
            <a:lvl1pPr marL="0" indent="0" algn="r">
              <a:buFontTx/>
              <a:buNone/>
              <a:defRPr lang="en-US" sz="909" b="0" cap="none" dirty="0">
                <a:ln w="3175">
                  <a:noFill/>
                </a:ln>
                <a:solidFill>
                  <a:schemeClr val="tx1"/>
                </a:solidFill>
                <a:effectLst/>
                <a:latin typeface="+mn-lt"/>
                <a:cs typeface="Segoe UI" pitchFamily="34" charset="0"/>
              </a:defRPr>
            </a:lvl1pPr>
          </a:lstStyle>
          <a:p>
            <a:pPr lvl="0">
              <a:spcBef>
                <a:spcPct val="0"/>
              </a:spcBef>
            </a:pPr>
            <a:r>
              <a:rPr lang="en-US"/>
              <a:t>Presenter: First Name, Last Name</a:t>
            </a:r>
          </a:p>
        </p:txBody>
      </p:sp>
    </p:spTree>
    <p:extLst>
      <p:ext uri="{BB962C8B-B14F-4D97-AF65-F5344CB8AC3E}">
        <p14:creationId xmlns:p14="http://schemas.microsoft.com/office/powerpoint/2010/main" val="421876287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7065"/>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pPr defTabSz="914225">
              <a:defRPr/>
            </a:pPr>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914225">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914225">
              <a:defRPr/>
            </a:pPr>
            <a:fld id="{0F77A3C7-FD98-4C22-9A21-B4ABF5C903BA}" type="slidenum">
              <a:rPr lang="en-US" smtClean="0">
                <a:solidFill>
                  <a:prstClr val="black">
                    <a:tint val="75000"/>
                  </a:prstClr>
                </a:solidFill>
              </a:rPr>
              <a:pPr defTabSz="914225">
                <a:defRPr/>
              </a:pPr>
              <a:t>‹#›</a:t>
            </a:fld>
            <a:endParaRPr lang="en-US">
              <a:solidFill>
                <a:prstClr val="black">
                  <a:tint val="75000"/>
                </a:prstClr>
              </a:solidFill>
            </a:endParaRPr>
          </a:p>
        </p:txBody>
      </p:sp>
    </p:spTree>
    <p:extLst>
      <p:ext uri="{BB962C8B-B14F-4D97-AF65-F5344CB8AC3E}">
        <p14:creationId xmlns:p14="http://schemas.microsoft.com/office/powerpoint/2010/main" val="12888245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17714" y="1008530"/>
            <a:ext cx="11707366" cy="2018835"/>
          </a:xfrm>
        </p:spPr>
        <p:txBody>
          <a:bodyPr lIns="0"/>
          <a:lstStyle>
            <a:lvl1pPr marL="0" indent="0">
              <a:buNone/>
              <a:defRPr/>
            </a:lvl1pPr>
            <a:lvl2pPr marL="24047" indent="0">
              <a:buNone/>
              <a:defRPr sz="1684"/>
            </a:lvl2pPr>
            <a:lvl3pPr marL="188365" indent="0">
              <a:buNone/>
              <a:defRPr sz="1684"/>
            </a:lvl3pPr>
            <a:lvl4pPr marL="400777" indent="0">
              <a:buNone/>
              <a:defRPr sz="1515"/>
            </a:lvl4pPr>
            <a:lvl5pPr marL="622541" indent="0">
              <a:buNone/>
              <a:defRPr sz="151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Placeholder 1"/>
          <p:cNvSpPr>
            <a:spLocks noGrp="1"/>
          </p:cNvSpPr>
          <p:nvPr>
            <p:ph type="title"/>
          </p:nvPr>
        </p:nvSpPr>
        <p:spPr>
          <a:xfrm>
            <a:off x="235857" y="210738"/>
            <a:ext cx="11720286" cy="302006"/>
          </a:xfrm>
          <a:prstGeom prst="rect">
            <a:avLst/>
          </a:prstGeom>
        </p:spPr>
        <p:txBody>
          <a:bodyPr vert="horz" wrap="square" lIns="0" tIns="0" rIns="0" bIns="0" rtlCol="0" anchor="t">
            <a:spAutoFit/>
          </a:bodyPr>
          <a:lstStyle/>
          <a:p>
            <a:r>
              <a:rPr lang="en-US"/>
              <a:t>Click to edit Master title style</a:t>
            </a:r>
          </a:p>
        </p:txBody>
      </p:sp>
    </p:spTree>
    <p:extLst>
      <p:ext uri="{BB962C8B-B14F-4D97-AF65-F5344CB8AC3E}">
        <p14:creationId xmlns:p14="http://schemas.microsoft.com/office/powerpoint/2010/main" val="25285034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A19E497-2D12-40F7-80DB-6E7A79AF0A17}"/>
              </a:ext>
            </a:extLst>
          </p:cNvPr>
          <p:cNvGraphicFramePr>
            <a:graphicFrameLocks noChangeAspect="1"/>
          </p:cNvGraphicFramePr>
          <p:nvPr userDrawn="1">
            <p:custDataLst>
              <p:tags r:id="rId2"/>
            </p:custDataLst>
            <p:extLst>
              <p:ext uri="{D42A27DB-BD31-4B8C-83A1-F6EECF244321}">
                <p14:modId xmlns:p14="http://schemas.microsoft.com/office/powerpoint/2010/main" val="114336028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9219" name="think-cell Slide" r:id="rId4" imgW="425" imgH="426" progId="TCLayout.ActiveDocument.1">
                  <p:embed/>
                </p:oleObj>
              </mc:Choice>
              <mc:Fallback>
                <p:oleObj name="think-cell Slide" r:id="rId4" imgW="425" imgH="426" progId="TCLayout.ActiveDocument.1">
                  <p:embed/>
                  <p:pic>
                    <p:nvPicPr>
                      <p:cNvPr id="4" name="Object 3" hidden="1">
                        <a:extLst>
                          <a:ext uri="{FF2B5EF4-FFF2-40B4-BE49-F238E27FC236}">
                            <a16:creationId xmlns:a16="http://schemas.microsoft.com/office/drawing/2014/main" id="{BA19E497-2D12-40F7-80DB-6E7A79AF0A17}"/>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p:nvPr>
        </p:nvSpPr>
        <p:spPr>
          <a:xfrm>
            <a:off x="269240" y="664631"/>
            <a:ext cx="11655840" cy="553998"/>
          </a:xfrm>
        </p:spPr>
        <p:txBody>
          <a:bodyPr lIns="0"/>
          <a:lstStyle>
            <a:lvl1pPr>
              <a:defRPr sz="3600"/>
            </a:lvl1pPr>
          </a:lstStyle>
          <a:p>
            <a:r>
              <a:rPr lang="en-US"/>
              <a:t>Click to edit Master title style</a:t>
            </a:r>
          </a:p>
        </p:txBody>
      </p:sp>
      <p:sp>
        <p:nvSpPr>
          <p:cNvPr id="3" name="Slide Number Placeholder 2"/>
          <p:cNvSpPr>
            <a:spLocks noGrp="1"/>
          </p:cNvSpPr>
          <p:nvPr>
            <p:ph type="sldNum" sz="quarter" idx="10"/>
          </p:nvPr>
        </p:nvSpPr>
        <p:spPr>
          <a:xfrm>
            <a:off x="9182893" y="6356803"/>
            <a:ext cx="2742188" cy="364224"/>
          </a:xfrm>
        </p:spPr>
        <p:txBody>
          <a:bodyPr/>
          <a:lstStyle/>
          <a:p>
            <a:fld id="{2734D56B-841D-42DA-87AD-6DB6B0CA5D1E}" type="slidenum">
              <a:rPr lang="en-US" smtClean="0"/>
              <a:t>‹#›</a:t>
            </a:fld>
            <a:endParaRPr lang="en-US"/>
          </a:p>
        </p:txBody>
      </p:sp>
    </p:spTree>
    <p:extLst>
      <p:ext uri="{BB962C8B-B14F-4D97-AF65-F5344CB8AC3E}">
        <p14:creationId xmlns:p14="http://schemas.microsoft.com/office/powerpoint/2010/main" val="427857545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E09DA9ED-3EE0-4127-A265-1FAB7DF865FB}" type="slidenum">
              <a:rPr lang="en-US" smtClean="0"/>
              <a:t>‹#›</a:t>
            </a:fld>
            <a:endParaRPr lang="en-US"/>
          </a:p>
        </p:txBody>
      </p:sp>
      <p:graphicFrame>
        <p:nvGraphicFramePr>
          <p:cNvPr id="11" name="Object 10" hidden="1"/>
          <p:cNvGraphicFramePr>
            <a:graphicFrameLocks noChangeAspect="1"/>
          </p:cNvGraphicFramePr>
          <p:nvPr>
            <p:custDataLst>
              <p:tags r:id="rId2"/>
            </p:custDataLst>
            <p:extLst/>
          </p:nvPr>
        </p:nvGraphicFramePr>
        <p:xfrm>
          <a:off x="1589" y="1591"/>
          <a:ext cx="1587" cy="1587"/>
        </p:xfrm>
        <a:graphic>
          <a:graphicData uri="http://schemas.openxmlformats.org/presentationml/2006/ole">
            <mc:AlternateContent xmlns:mc="http://schemas.openxmlformats.org/markup-compatibility/2006">
              <mc:Choice xmlns:v="urn:schemas-microsoft-com:vml" Requires="v">
                <p:oleObj spid="_x0000_s10243" name="think-cell Slide" r:id="rId4" imgW="270" imgH="270" progId="TCLayout.ActiveDocument.1">
                  <p:embed/>
                </p:oleObj>
              </mc:Choice>
              <mc:Fallback>
                <p:oleObj name="think-cell Slide" r:id="rId4" imgW="270" imgH="270" progId="TCLayout.ActiveDocument.1">
                  <p:embed/>
                  <p:pic>
                    <p:nvPicPr>
                      <p:cNvPr id="11" name="Object 10" hidden="1"/>
                      <p:cNvPicPr/>
                      <p:nvPr/>
                    </p:nvPicPr>
                    <p:blipFill>
                      <a:blip r:embed="rId5"/>
                      <a:stretch>
                        <a:fillRect/>
                      </a:stretch>
                    </p:blipFill>
                    <p:spPr>
                      <a:xfrm>
                        <a:off x="1589" y="1591"/>
                        <a:ext cx="1587" cy="1587"/>
                      </a:xfrm>
                      <a:prstGeom prst="rect">
                        <a:avLst/>
                      </a:prstGeom>
                    </p:spPr>
                  </p:pic>
                </p:oleObj>
              </mc:Fallback>
            </mc:AlternateContent>
          </a:graphicData>
        </a:graphic>
      </p:graphicFrame>
      <p:sp>
        <p:nvSpPr>
          <p:cNvPr id="4" name="Footer Placeholder 3"/>
          <p:cNvSpPr>
            <a:spLocks noGrp="1"/>
          </p:cNvSpPr>
          <p:nvPr>
            <p:ph type="ftr" sz="quarter" idx="11"/>
          </p:nvPr>
        </p:nvSpPr>
        <p:spPr/>
        <p:txBody>
          <a:bodyPr/>
          <a:lstStyle/>
          <a:p>
            <a:endParaRPr lang="en-US"/>
          </a:p>
        </p:txBody>
      </p:sp>
      <p:sp>
        <p:nvSpPr>
          <p:cNvPr id="16" name="Rectangle 5"/>
          <p:cNvSpPr>
            <a:spLocks noChangeArrowheads="1"/>
          </p:cNvSpPr>
          <p:nvPr/>
        </p:nvSpPr>
        <p:spPr bwMode="auto">
          <a:xfrm>
            <a:off x="1" y="1"/>
            <a:ext cx="639763" cy="639763"/>
          </a:xfrm>
          <a:prstGeom prst="rect">
            <a:avLst/>
          </a:prstGeom>
          <a:solidFill>
            <a:srgbClr val="0B41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4716" tIns="42358" rIns="84716" bIns="42358" numCol="1" anchor="t" anchorCtr="0" compatLnSpc="1">
            <a:prstTxWarp prst="textNoShape">
              <a:avLst/>
            </a:prstTxWarp>
          </a:bodyPr>
          <a:lstStyle/>
          <a:p>
            <a:pPr marL="0" indent="0" algn="ctr"/>
            <a:r>
              <a:rPr lang="en-US" sz="1668">
                <a:solidFill>
                  <a:schemeClr val="bg1"/>
                </a:solidFill>
                <a:latin typeface="Segoe UI" panose="020B0502040204020203" pitchFamily="34" charset="0"/>
                <a:cs typeface="Segoe UI" panose="020B0502040204020203" pitchFamily="34" charset="0"/>
              </a:rPr>
              <a:t>US</a:t>
            </a:r>
          </a:p>
          <a:p>
            <a:pPr marL="0" indent="0" algn="ctr"/>
            <a:r>
              <a:rPr lang="en-US" sz="1668">
                <a:solidFill>
                  <a:schemeClr val="bg1"/>
                </a:solidFill>
                <a:latin typeface="Segoe UI" panose="020B0502040204020203" pitchFamily="34" charset="0"/>
                <a:cs typeface="Segoe UI" panose="020B0502040204020203" pitchFamily="34" charset="0"/>
              </a:rPr>
              <a:t>DX</a:t>
            </a:r>
          </a:p>
        </p:txBody>
      </p:sp>
    </p:spTree>
    <p:extLst>
      <p:ext uri="{BB962C8B-B14F-4D97-AF65-F5344CB8AC3E}">
        <p14:creationId xmlns:p14="http://schemas.microsoft.com/office/powerpoint/2010/main" val="410118448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vmlDrawing" Target="../drawings/vmlDrawing1.v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tags" Target="../tags/tag7.xml"/><Relationship Id="rId3" Type="http://schemas.openxmlformats.org/officeDocument/2006/relationships/slideLayout" Target="../slideLayouts/slideLayout19.xml"/><Relationship Id="rId21" Type="http://schemas.openxmlformats.org/officeDocument/2006/relationships/image" Target="../media/image2.png"/><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vmlDrawing" Target="../drawings/vmlDrawing6.vml"/><Relationship Id="rId2" Type="http://schemas.openxmlformats.org/officeDocument/2006/relationships/slideLayout" Target="../slideLayouts/slideLayout18.xml"/><Relationship Id="rId16" Type="http://schemas.openxmlformats.org/officeDocument/2006/relationships/theme" Target="../theme/theme2.xml"/><Relationship Id="rId20" Type="http://schemas.openxmlformats.org/officeDocument/2006/relationships/image" Target="../media/image1.emf"/><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oleObject" Target="../embeddings/oleObject6.bin"/><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theme" Target="../theme/theme3.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slideLayout" Target="../slideLayouts/slideLayout55.xml"/><Relationship Id="rId18" Type="http://schemas.openxmlformats.org/officeDocument/2006/relationships/slideLayout" Target="../slideLayouts/slideLayout60.xml"/><Relationship Id="rId26" Type="http://schemas.openxmlformats.org/officeDocument/2006/relationships/image" Target="../media/image12.emf"/><Relationship Id="rId3" Type="http://schemas.openxmlformats.org/officeDocument/2006/relationships/slideLayout" Target="../slideLayouts/slideLayout45.xml"/><Relationship Id="rId21" Type="http://schemas.openxmlformats.org/officeDocument/2006/relationships/slideLayout" Target="../slideLayouts/slideLayout63.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5" Type="http://schemas.openxmlformats.org/officeDocument/2006/relationships/oleObject" Target="../embeddings/oleObject10.bin"/><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slideLayout" Target="../slideLayouts/slideLayout62.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24" Type="http://schemas.openxmlformats.org/officeDocument/2006/relationships/tags" Target="../tags/tag11.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23" Type="http://schemas.openxmlformats.org/officeDocument/2006/relationships/vmlDrawing" Target="../drawings/vmlDrawing10.vml"/><Relationship Id="rId10" Type="http://schemas.openxmlformats.org/officeDocument/2006/relationships/slideLayout" Target="../slideLayouts/slideLayout52.xml"/><Relationship Id="rId19" Type="http://schemas.openxmlformats.org/officeDocument/2006/relationships/slideLayout" Target="../slideLayouts/slideLayout61.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 Id="rId22" Type="http://schemas.openxmlformats.org/officeDocument/2006/relationships/theme" Target="../theme/theme4.xml"/><Relationship Id="rId27" Type="http://schemas.openxmlformats.org/officeDocument/2006/relationships/image" Target="../media/image13.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B9DF30C8-4299-4C24-A35E-023C14ACF485}"/>
              </a:ext>
            </a:extLst>
          </p:cNvPr>
          <p:cNvGraphicFramePr>
            <a:graphicFrameLocks noChangeAspect="1"/>
          </p:cNvGraphicFramePr>
          <p:nvPr userDrawn="1">
            <p:custDataLst>
              <p:tags r:id="rId19"/>
            </p:custDataLst>
            <p:extLst>
              <p:ext uri="{D42A27DB-BD31-4B8C-83A1-F6EECF244321}">
                <p14:modId xmlns:p14="http://schemas.microsoft.com/office/powerpoint/2010/main" val="399209020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27" name="think-cell Slide" r:id="rId20" imgW="425" imgH="426" progId="TCLayout.ActiveDocument.1">
                  <p:embed/>
                </p:oleObj>
              </mc:Choice>
              <mc:Fallback>
                <p:oleObj name="think-cell Slide" r:id="rId20" imgW="425" imgH="426" progId="TCLayout.ActiveDocument.1">
                  <p:embed/>
                  <p:pic>
                    <p:nvPicPr>
                      <p:cNvPr id="5" name="Object 4" hidden="1">
                        <a:extLst>
                          <a:ext uri="{FF2B5EF4-FFF2-40B4-BE49-F238E27FC236}">
                            <a16:creationId xmlns:a16="http://schemas.microsoft.com/office/drawing/2014/main" id="{B9DF30C8-4299-4C24-A35E-023C14ACF485}"/>
                          </a:ext>
                        </a:extLst>
                      </p:cNvPr>
                      <p:cNvPicPr/>
                      <p:nvPr/>
                    </p:nvPicPr>
                    <p:blipFill>
                      <a:blip r:embed="rId21"/>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235857" y="210738"/>
            <a:ext cx="11720286" cy="302006"/>
          </a:xfrm>
          <a:prstGeom prst="rect">
            <a:avLst/>
          </a:prstGeom>
        </p:spPr>
        <p:txBody>
          <a:bodyPr vert="horz" wrap="square" lIns="0" tIns="0" rIns="0" bIns="0" rtlCol="0" anchor="t">
            <a:spAutoFit/>
          </a:bodyPr>
          <a:lstStyle/>
          <a:p>
            <a:r>
              <a:rPr lang="en-US"/>
              <a:t>Click to edit Master title style</a:t>
            </a:r>
          </a:p>
        </p:txBody>
      </p:sp>
      <p:sp>
        <p:nvSpPr>
          <p:cNvPr id="3" name="Footer Placeholder 2"/>
          <p:cNvSpPr>
            <a:spLocks noGrp="1"/>
          </p:cNvSpPr>
          <p:nvPr>
            <p:ph type="ftr" sz="quarter" idx="3"/>
          </p:nvPr>
        </p:nvSpPr>
        <p:spPr>
          <a:xfrm>
            <a:off x="217715" y="6662835"/>
            <a:ext cx="535178" cy="90602"/>
          </a:xfrm>
          <a:prstGeom prst="rect">
            <a:avLst/>
          </a:prstGeom>
        </p:spPr>
        <p:txBody>
          <a:bodyPr vert="horz" wrap="square" lIns="0" tIns="0" rIns="159197" bIns="0" rtlCol="0" anchor="ctr">
            <a:spAutoFit/>
          </a:bodyPr>
          <a:lstStyle>
            <a:lvl1pPr algn="l">
              <a:lnSpc>
                <a:spcPct val="90000"/>
              </a:lnSpc>
              <a:defRPr sz="654">
                <a:gradFill>
                  <a:gsLst>
                    <a:gs pos="31624">
                      <a:schemeClr val="tx1"/>
                    </a:gs>
                    <a:gs pos="45000">
                      <a:schemeClr val="tx1"/>
                    </a:gs>
                  </a:gsLst>
                  <a:lin ang="5400000" scaled="0"/>
                </a:gradFill>
              </a:defRPr>
            </a:lvl1pPr>
          </a:lstStyle>
          <a:p>
            <a:pPr defTabSz="807385"/>
            <a:endParaRPr lang="en-US">
              <a:gradFill>
                <a:gsLst>
                  <a:gs pos="31624">
                    <a:srgbClr val="505050"/>
                  </a:gs>
                  <a:gs pos="45000">
                    <a:srgbClr val="505050"/>
                  </a:gs>
                </a:gsLst>
                <a:lin ang="5400000" scaled="0"/>
              </a:gradFill>
            </a:endParaRPr>
          </a:p>
        </p:txBody>
      </p:sp>
      <p:sp>
        <p:nvSpPr>
          <p:cNvPr id="4" name="Slide Number Placeholder 3"/>
          <p:cNvSpPr>
            <a:spLocks noGrp="1"/>
          </p:cNvSpPr>
          <p:nvPr>
            <p:ph type="sldNum" sz="quarter" idx="4"/>
          </p:nvPr>
        </p:nvSpPr>
        <p:spPr>
          <a:xfrm>
            <a:off x="11833804" y="6662835"/>
            <a:ext cx="104196" cy="90602"/>
          </a:xfrm>
          <a:prstGeom prst="rect">
            <a:avLst/>
          </a:prstGeom>
        </p:spPr>
        <p:txBody>
          <a:bodyPr vert="horz" wrap="none" lIns="0" tIns="0" rIns="0" bIns="0" rtlCol="0" anchor="ctr">
            <a:spAutoFit/>
          </a:bodyPr>
          <a:lstStyle>
            <a:lvl1pPr algn="r">
              <a:defRPr lang="en-US" sz="654" smtClean="0">
                <a:gradFill>
                  <a:gsLst>
                    <a:gs pos="31624">
                      <a:srgbClr val="505050"/>
                    </a:gs>
                    <a:gs pos="45000">
                      <a:srgbClr val="505050"/>
                    </a:gs>
                  </a:gsLst>
                  <a:lin ang="5400000" scaled="0"/>
                </a:gradFill>
              </a:defRPr>
            </a:lvl1pPr>
          </a:lstStyle>
          <a:p>
            <a:pPr defTabSz="807385">
              <a:lnSpc>
                <a:spcPct val="90000"/>
              </a:lnSpc>
            </a:pPr>
            <a:fld id="{2BDEB1D2-51A7-4905-969F-F05A60425C66}" type="slidenum">
              <a:rPr lang="en-US" smtClean="0"/>
              <a:pPr defTabSz="807385">
                <a:lnSpc>
                  <a:spcPct val="90000"/>
                </a:lnSpc>
              </a:pPr>
              <a:t>‹#›</a:t>
            </a:fld>
            <a:endParaRPr lang="en-US"/>
          </a:p>
        </p:txBody>
      </p:sp>
      <p:pic>
        <p:nvPicPr>
          <p:cNvPr id="7" name="Picture 6"/>
          <p:cNvPicPr>
            <a:picLocks noChangeAspect="1"/>
          </p:cNvPicPr>
          <p:nvPr userDrawn="1"/>
        </p:nvPicPr>
        <p:blipFill>
          <a:blip r:embed="rId22"/>
          <a:stretch>
            <a:fillRect/>
          </a:stretch>
        </p:blipFill>
        <p:spPr>
          <a:xfrm rot="5400000">
            <a:off x="9269299" y="2918763"/>
            <a:ext cx="6936368" cy="956986"/>
          </a:xfrm>
          <a:prstGeom prst="rect">
            <a:avLst/>
          </a:prstGeom>
        </p:spPr>
      </p:pic>
    </p:spTree>
    <p:extLst>
      <p:ext uri="{BB962C8B-B14F-4D97-AF65-F5344CB8AC3E}">
        <p14:creationId xmlns:p14="http://schemas.microsoft.com/office/powerpoint/2010/main" val="33372374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9" r:id="rId8"/>
    <p:sldLayoutId id="2147483670" r:id="rId9"/>
    <p:sldLayoutId id="2147483679" r:id="rId10"/>
    <p:sldLayoutId id="2147483677" r:id="rId11"/>
    <p:sldLayoutId id="2147483682" r:id="rId12"/>
    <p:sldLayoutId id="2147483683" r:id="rId13"/>
    <p:sldLayoutId id="2147483684" r:id="rId14"/>
    <p:sldLayoutId id="2147483685" r:id="rId15"/>
    <p:sldLayoutId id="2147483686" r:id="rId16"/>
  </p:sldLayoutIdLst>
  <p:transition>
    <p:fade/>
  </p:transition>
  <p:hf hdr="0" ftr="0" dt="0"/>
  <p:txStyles>
    <p:titleStyle>
      <a:lvl1pPr algn="l" defTabSz="663714" rtl="0" eaLnBrk="1" latinLnBrk="0" hangingPunct="1">
        <a:lnSpc>
          <a:spcPct val="100000"/>
        </a:lnSpc>
        <a:spcBef>
          <a:spcPct val="0"/>
        </a:spcBef>
        <a:buNone/>
        <a:defRPr lang="en-US" sz="1962" b="0" kern="1200" cap="none" spc="-72" baseline="0" dirty="0" smtClean="0">
          <a:ln w="3175">
            <a:noFill/>
          </a:ln>
          <a:gradFill>
            <a:gsLst>
              <a:gs pos="0">
                <a:schemeClr val="tx1"/>
              </a:gs>
              <a:gs pos="100000">
                <a:schemeClr val="tx1"/>
              </a:gs>
            </a:gsLst>
            <a:lin ang="5400000" scaled="0"/>
          </a:gradFill>
          <a:effectLst/>
          <a:latin typeface="Segoe UI Semibold" panose="020B0702040204020203" pitchFamily="34" charset="0"/>
          <a:ea typeface="+mn-ea"/>
          <a:cs typeface="Segoe UI Semibold" panose="020B0702040204020203" pitchFamily="34" charset="0"/>
        </a:defRPr>
      </a:lvl1pPr>
    </p:titleStyle>
    <p:bodyStyle>
      <a:lvl1pPr marL="195231" marR="0" indent="-195231" algn="l" defTabSz="663714" rtl="0" eaLnBrk="1" fontAlgn="auto" latinLnBrk="0" hangingPunct="1">
        <a:lnSpc>
          <a:spcPct val="100000"/>
        </a:lnSpc>
        <a:spcBef>
          <a:spcPct val="20000"/>
        </a:spcBef>
        <a:spcAft>
          <a:spcPts val="0"/>
        </a:spcAft>
        <a:buClrTx/>
        <a:buSzPct val="90000"/>
        <a:buFont typeface="Arial" pitchFamily="34" charset="0"/>
        <a:buChar char="•"/>
        <a:tabLst/>
        <a:defRPr sz="2290" kern="1200" spc="0" baseline="0">
          <a:gradFill>
            <a:gsLst>
              <a:gs pos="0">
                <a:srgbClr val="000000"/>
              </a:gs>
              <a:gs pos="100000">
                <a:srgbClr val="000000"/>
              </a:gs>
            </a:gsLst>
            <a:lin ang="5400000" scaled="0"/>
          </a:gradFill>
          <a:latin typeface="+mj-lt"/>
          <a:ea typeface="+mn-ea"/>
          <a:cs typeface="+mn-cs"/>
        </a:defRPr>
      </a:lvl1pPr>
      <a:lvl2pPr marL="415702" marR="0" indent="-171703" algn="l" defTabSz="663714" rtl="0" eaLnBrk="1" fontAlgn="auto" latinLnBrk="0" hangingPunct="1">
        <a:lnSpc>
          <a:spcPct val="100000"/>
        </a:lnSpc>
        <a:spcBef>
          <a:spcPct val="20000"/>
        </a:spcBef>
        <a:spcAft>
          <a:spcPts val="0"/>
        </a:spcAft>
        <a:buClrTx/>
        <a:buSzPct val="90000"/>
        <a:buFont typeface="Arial" pitchFamily="34" charset="0"/>
        <a:buChar char="•"/>
        <a:tabLst/>
        <a:defRPr sz="1554" kern="1200" spc="0" baseline="0">
          <a:gradFill>
            <a:gsLst>
              <a:gs pos="0">
                <a:srgbClr val="000000"/>
              </a:gs>
              <a:gs pos="100000">
                <a:srgbClr val="000000"/>
              </a:gs>
            </a:gsLst>
            <a:lin ang="5400000" scaled="0"/>
          </a:gradFill>
          <a:latin typeface="+mn-lt"/>
          <a:ea typeface="+mn-ea"/>
          <a:cs typeface="+mn-cs"/>
        </a:defRPr>
      </a:lvl2pPr>
      <a:lvl3pPr marL="569330" marR="0" indent="-162666" algn="l" defTabSz="663714" rtl="0" eaLnBrk="1" fontAlgn="auto" latinLnBrk="0" hangingPunct="1">
        <a:lnSpc>
          <a:spcPct val="100000"/>
        </a:lnSpc>
        <a:spcBef>
          <a:spcPct val="20000"/>
        </a:spcBef>
        <a:spcAft>
          <a:spcPts val="0"/>
        </a:spcAft>
        <a:buClrTx/>
        <a:buSzPct val="90000"/>
        <a:buFont typeface="Arial" pitchFamily="34" charset="0"/>
        <a:buChar char="•"/>
        <a:tabLst/>
        <a:defRPr sz="1390" kern="1200" spc="0" baseline="0">
          <a:gradFill>
            <a:gsLst>
              <a:gs pos="0">
                <a:srgbClr val="000000"/>
              </a:gs>
              <a:gs pos="100000">
                <a:srgbClr val="000000"/>
              </a:gs>
            </a:gsLst>
            <a:lin ang="5400000" scaled="0"/>
          </a:gradFill>
          <a:latin typeface="+mn-lt"/>
          <a:ea typeface="+mn-ea"/>
          <a:cs typeface="+mn-cs"/>
        </a:defRPr>
      </a:lvl3pPr>
      <a:lvl4pPr marL="731996" marR="0" indent="-162666" algn="l" defTabSz="663714" rtl="0" eaLnBrk="1" fontAlgn="auto" latinLnBrk="0" hangingPunct="1">
        <a:lnSpc>
          <a:spcPct val="100000"/>
        </a:lnSpc>
        <a:spcBef>
          <a:spcPct val="20000"/>
        </a:spcBef>
        <a:spcAft>
          <a:spcPts val="0"/>
        </a:spcAft>
        <a:buClrTx/>
        <a:buSzPct val="90000"/>
        <a:buFont typeface="Arial" pitchFamily="34" charset="0"/>
        <a:buChar char="•"/>
        <a:tabLst/>
        <a:defRPr sz="1227" kern="1200" spc="0" baseline="0">
          <a:gradFill>
            <a:gsLst>
              <a:gs pos="0">
                <a:srgbClr val="000000"/>
              </a:gs>
              <a:gs pos="100000">
                <a:srgbClr val="000000"/>
              </a:gs>
            </a:gsLst>
            <a:lin ang="5400000" scaled="0"/>
          </a:gradFill>
          <a:latin typeface="+mn-lt"/>
          <a:ea typeface="+mn-ea"/>
          <a:cs typeface="+mn-cs"/>
        </a:defRPr>
      </a:lvl4pPr>
      <a:lvl5pPr marL="894661" marR="0" indent="-162666" algn="l" defTabSz="663714" rtl="0" eaLnBrk="1" fontAlgn="auto" latinLnBrk="0" hangingPunct="1">
        <a:lnSpc>
          <a:spcPct val="100000"/>
        </a:lnSpc>
        <a:spcBef>
          <a:spcPct val="20000"/>
        </a:spcBef>
        <a:spcAft>
          <a:spcPts val="0"/>
        </a:spcAft>
        <a:buClrTx/>
        <a:buSzPct val="90000"/>
        <a:buFont typeface="Arial" pitchFamily="34" charset="0"/>
        <a:buChar char="•"/>
        <a:tabLst/>
        <a:defRPr sz="1144" kern="1200" spc="0" baseline="0">
          <a:gradFill>
            <a:gsLst>
              <a:gs pos="0">
                <a:srgbClr val="000000"/>
              </a:gs>
              <a:gs pos="100000">
                <a:srgbClr val="000000"/>
              </a:gs>
            </a:gsLst>
            <a:lin ang="5400000" scaled="0"/>
          </a:gradFill>
          <a:latin typeface="+mn-lt"/>
          <a:ea typeface="+mn-ea"/>
          <a:cs typeface="+mn-cs"/>
        </a:defRPr>
      </a:lvl5pPr>
      <a:lvl6pPr marL="1825213" indent="-165927" algn="l" defTabSz="663714" rtl="0" eaLnBrk="1" latinLnBrk="0" hangingPunct="1">
        <a:spcBef>
          <a:spcPct val="20000"/>
        </a:spcBef>
        <a:buFont typeface="Arial" pitchFamily="34" charset="0"/>
        <a:buChar char="•"/>
        <a:defRPr sz="1390" kern="1200">
          <a:solidFill>
            <a:schemeClr val="tx1"/>
          </a:solidFill>
          <a:latin typeface="+mn-lt"/>
          <a:ea typeface="+mn-ea"/>
          <a:cs typeface="+mn-cs"/>
        </a:defRPr>
      </a:lvl6pPr>
      <a:lvl7pPr marL="2157072" indent="-165927" algn="l" defTabSz="663714" rtl="0" eaLnBrk="1" latinLnBrk="0" hangingPunct="1">
        <a:spcBef>
          <a:spcPct val="20000"/>
        </a:spcBef>
        <a:buFont typeface="Arial" pitchFamily="34" charset="0"/>
        <a:buChar char="•"/>
        <a:defRPr sz="1390" kern="1200">
          <a:solidFill>
            <a:schemeClr val="tx1"/>
          </a:solidFill>
          <a:latin typeface="+mn-lt"/>
          <a:ea typeface="+mn-ea"/>
          <a:cs typeface="+mn-cs"/>
        </a:defRPr>
      </a:lvl7pPr>
      <a:lvl8pPr marL="2488928" indent="-165927" algn="l" defTabSz="663714" rtl="0" eaLnBrk="1" latinLnBrk="0" hangingPunct="1">
        <a:spcBef>
          <a:spcPct val="20000"/>
        </a:spcBef>
        <a:buFont typeface="Arial" pitchFamily="34" charset="0"/>
        <a:buChar char="•"/>
        <a:defRPr sz="1390" kern="1200">
          <a:solidFill>
            <a:schemeClr val="tx1"/>
          </a:solidFill>
          <a:latin typeface="+mn-lt"/>
          <a:ea typeface="+mn-ea"/>
          <a:cs typeface="+mn-cs"/>
        </a:defRPr>
      </a:lvl8pPr>
      <a:lvl9pPr marL="2820787" indent="-165927" algn="l" defTabSz="663714" rtl="0" eaLnBrk="1" latinLnBrk="0" hangingPunct="1">
        <a:spcBef>
          <a:spcPct val="20000"/>
        </a:spcBef>
        <a:buFont typeface="Arial" pitchFamily="34" charset="0"/>
        <a:buChar char="•"/>
        <a:defRPr sz="1390" kern="1200">
          <a:solidFill>
            <a:schemeClr val="tx1"/>
          </a:solidFill>
          <a:latin typeface="+mn-lt"/>
          <a:ea typeface="+mn-ea"/>
          <a:cs typeface="+mn-cs"/>
        </a:defRPr>
      </a:lvl9pPr>
    </p:bodyStyle>
    <p:otherStyle>
      <a:defPPr>
        <a:defRPr lang="en-US"/>
      </a:defPPr>
      <a:lvl1pPr marL="0" algn="l" defTabSz="663714" rtl="0" eaLnBrk="1" latinLnBrk="0" hangingPunct="1">
        <a:defRPr sz="1227" kern="1200">
          <a:solidFill>
            <a:schemeClr val="tx1"/>
          </a:solidFill>
          <a:latin typeface="+mn-lt"/>
          <a:ea typeface="+mn-ea"/>
          <a:cs typeface="+mn-cs"/>
        </a:defRPr>
      </a:lvl1pPr>
      <a:lvl2pPr marL="331857" algn="l" defTabSz="663714" rtl="0" eaLnBrk="1" latinLnBrk="0" hangingPunct="1">
        <a:defRPr sz="1227" kern="1200">
          <a:solidFill>
            <a:schemeClr val="tx1"/>
          </a:solidFill>
          <a:latin typeface="+mn-lt"/>
          <a:ea typeface="+mn-ea"/>
          <a:cs typeface="+mn-cs"/>
        </a:defRPr>
      </a:lvl2pPr>
      <a:lvl3pPr marL="663714" algn="l" defTabSz="663714" rtl="0" eaLnBrk="1" latinLnBrk="0" hangingPunct="1">
        <a:defRPr sz="1227" kern="1200">
          <a:solidFill>
            <a:schemeClr val="tx1"/>
          </a:solidFill>
          <a:latin typeface="+mn-lt"/>
          <a:ea typeface="+mn-ea"/>
          <a:cs typeface="+mn-cs"/>
        </a:defRPr>
      </a:lvl3pPr>
      <a:lvl4pPr marL="995571" algn="l" defTabSz="663714" rtl="0" eaLnBrk="1" latinLnBrk="0" hangingPunct="1">
        <a:defRPr sz="1227" kern="1200">
          <a:solidFill>
            <a:schemeClr val="tx1"/>
          </a:solidFill>
          <a:latin typeface="+mn-lt"/>
          <a:ea typeface="+mn-ea"/>
          <a:cs typeface="+mn-cs"/>
        </a:defRPr>
      </a:lvl4pPr>
      <a:lvl5pPr marL="1327428" algn="l" defTabSz="663714" rtl="0" eaLnBrk="1" latinLnBrk="0" hangingPunct="1">
        <a:defRPr sz="1227" kern="1200">
          <a:solidFill>
            <a:schemeClr val="tx1"/>
          </a:solidFill>
          <a:latin typeface="+mn-lt"/>
          <a:ea typeface="+mn-ea"/>
          <a:cs typeface="+mn-cs"/>
        </a:defRPr>
      </a:lvl5pPr>
      <a:lvl6pPr marL="1659286" algn="l" defTabSz="663714" rtl="0" eaLnBrk="1" latinLnBrk="0" hangingPunct="1">
        <a:defRPr sz="1227" kern="1200">
          <a:solidFill>
            <a:schemeClr val="tx1"/>
          </a:solidFill>
          <a:latin typeface="+mn-lt"/>
          <a:ea typeface="+mn-ea"/>
          <a:cs typeface="+mn-cs"/>
        </a:defRPr>
      </a:lvl6pPr>
      <a:lvl7pPr marL="1991143" algn="l" defTabSz="663714" rtl="0" eaLnBrk="1" latinLnBrk="0" hangingPunct="1">
        <a:defRPr sz="1227" kern="1200">
          <a:solidFill>
            <a:schemeClr val="tx1"/>
          </a:solidFill>
          <a:latin typeface="+mn-lt"/>
          <a:ea typeface="+mn-ea"/>
          <a:cs typeface="+mn-cs"/>
        </a:defRPr>
      </a:lvl7pPr>
      <a:lvl8pPr marL="2323000" algn="l" defTabSz="663714" rtl="0" eaLnBrk="1" latinLnBrk="0" hangingPunct="1">
        <a:defRPr sz="1227" kern="1200">
          <a:solidFill>
            <a:schemeClr val="tx1"/>
          </a:solidFill>
          <a:latin typeface="+mn-lt"/>
          <a:ea typeface="+mn-ea"/>
          <a:cs typeface="+mn-cs"/>
        </a:defRPr>
      </a:lvl8pPr>
      <a:lvl9pPr marL="2654857" algn="l" defTabSz="663714" rtl="0" eaLnBrk="1" latinLnBrk="0" hangingPunct="1">
        <a:defRPr sz="1227"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44">
          <p15:clr>
            <a:srgbClr val="F26B43"/>
          </p15:clr>
        </p15:guide>
        <p15:guide id="2" pos="7896">
          <p15:clr>
            <a:srgbClr val="F26B43"/>
          </p15:clr>
        </p15:guide>
        <p15:guide id="3" orient="horz" pos="408">
          <p15:clr>
            <a:srgbClr val="F26B43"/>
          </p15:clr>
        </p15:guide>
        <p15:guide id="4" pos="144">
          <p15:clr>
            <a:srgbClr val="F26B43"/>
          </p15:clr>
        </p15:guide>
        <p15:guide id="5" orient="horz" pos="720">
          <p15:clr>
            <a:srgbClr val="F26B43"/>
          </p15:clr>
        </p15:guide>
        <p15:guide id="6" orient="horz" pos="4704">
          <p15:clr>
            <a:srgbClr val="F26B43"/>
          </p15:clr>
        </p15:guide>
        <p15:guide id="7" pos="4032">
          <p15:clr>
            <a:srgbClr val="F26B43"/>
          </p15:clr>
        </p15:guide>
        <p15:guide id="8" pos="576">
          <p15:clr>
            <a:srgbClr val="F26B43"/>
          </p15:clr>
        </p15:guide>
        <p15:guide id="9" pos="1152">
          <p15:clr>
            <a:srgbClr val="F26B43"/>
          </p15:clr>
        </p15:guide>
        <p15:guide id="10" pos="1728">
          <p15:clr>
            <a:srgbClr val="F26B43"/>
          </p15:clr>
        </p15:guide>
        <p15:guide id="11" pos="2304">
          <p15:clr>
            <a:srgbClr val="F26B43"/>
          </p15:clr>
        </p15:guide>
        <p15:guide id="12" pos="2880">
          <p15:clr>
            <a:srgbClr val="F26B43"/>
          </p15:clr>
        </p15:guide>
        <p15:guide id="13" pos="3456">
          <p15:clr>
            <a:srgbClr val="F26B43"/>
          </p15:clr>
        </p15:guide>
        <p15:guide id="14" pos="4608">
          <p15:clr>
            <a:srgbClr val="F26B43"/>
          </p15:clr>
        </p15:guide>
        <p15:guide id="15" pos="5184">
          <p15:clr>
            <a:srgbClr val="F26B43"/>
          </p15:clr>
        </p15:guide>
        <p15:guide id="16" pos="5760">
          <p15:clr>
            <a:srgbClr val="F26B43"/>
          </p15:clr>
        </p15:guide>
        <p15:guide id="17" pos="6336">
          <p15:clr>
            <a:srgbClr val="F26B43"/>
          </p15:clr>
        </p15:guide>
        <p15:guide id="18" pos="6912">
          <p15:clr>
            <a:srgbClr val="F26B43"/>
          </p15:clr>
        </p15:guide>
        <p15:guide id="19" pos="7536">
          <p15:clr>
            <a:srgbClr val="F26B43"/>
          </p15:clr>
        </p15:guide>
        <p15:guide id="20" orient="horz" pos="4176">
          <p15:clr>
            <a:srgbClr val="F26B43"/>
          </p15:clr>
        </p15:guide>
        <p15:guide id="21" orient="horz" pos="3600">
          <p15:clr>
            <a:srgbClr val="F26B43"/>
          </p15:clr>
        </p15:guide>
        <p15:guide id="22" orient="horz" pos="3024">
          <p15:clr>
            <a:srgbClr val="F26B43"/>
          </p15:clr>
        </p15:guide>
        <p15:guide id="23" orient="horz" pos="2448">
          <p15:clr>
            <a:srgbClr val="F26B43"/>
          </p15:clr>
        </p15:guide>
        <p15:guide id="24" orient="horz" pos="1872">
          <p15:clr>
            <a:srgbClr val="F26B43"/>
          </p15:clr>
        </p15:guide>
        <p15:guide id="25" orient="horz" pos="1296">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B9DF30C8-4299-4C24-A35E-023C14ACF485}"/>
              </a:ext>
            </a:extLst>
          </p:cNvPr>
          <p:cNvGraphicFramePr>
            <a:graphicFrameLocks noChangeAspect="1"/>
          </p:cNvGraphicFramePr>
          <p:nvPr userDrawn="1">
            <p:custDataLst>
              <p:tags r:id="rId18"/>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435" name="think-cell Slide" r:id="rId19" imgW="425" imgH="426" progId="TCLayout.ActiveDocument.1">
                  <p:embed/>
                </p:oleObj>
              </mc:Choice>
              <mc:Fallback>
                <p:oleObj name="think-cell Slide" r:id="rId19" imgW="425" imgH="426" progId="TCLayout.ActiveDocument.1">
                  <p:embed/>
                  <p:pic>
                    <p:nvPicPr>
                      <p:cNvPr id="5" name="Object 4" hidden="1">
                        <a:extLst>
                          <a:ext uri="{FF2B5EF4-FFF2-40B4-BE49-F238E27FC236}">
                            <a16:creationId xmlns:a16="http://schemas.microsoft.com/office/drawing/2014/main" id="{B9DF30C8-4299-4C24-A35E-023C14ACF485}"/>
                          </a:ext>
                        </a:extLst>
                      </p:cNvPr>
                      <p:cNvPicPr/>
                      <p:nvPr/>
                    </p:nvPicPr>
                    <p:blipFill>
                      <a:blip r:embed="rId20"/>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235857" y="210738"/>
            <a:ext cx="11720286" cy="302006"/>
          </a:xfrm>
          <a:prstGeom prst="rect">
            <a:avLst/>
          </a:prstGeom>
        </p:spPr>
        <p:txBody>
          <a:bodyPr vert="horz" wrap="square" lIns="0" tIns="0" rIns="0" bIns="0" rtlCol="0" anchor="t">
            <a:spAutoFit/>
          </a:bodyPr>
          <a:lstStyle/>
          <a:p>
            <a:r>
              <a:rPr lang="en-US"/>
              <a:t>Click to edit Master title style</a:t>
            </a:r>
          </a:p>
        </p:txBody>
      </p:sp>
      <p:sp>
        <p:nvSpPr>
          <p:cNvPr id="3" name="Footer Placeholder 2"/>
          <p:cNvSpPr>
            <a:spLocks noGrp="1"/>
          </p:cNvSpPr>
          <p:nvPr>
            <p:ph type="ftr" sz="quarter" idx="3"/>
          </p:nvPr>
        </p:nvSpPr>
        <p:spPr>
          <a:xfrm>
            <a:off x="217715" y="6662835"/>
            <a:ext cx="535178" cy="90602"/>
          </a:xfrm>
          <a:prstGeom prst="rect">
            <a:avLst/>
          </a:prstGeom>
        </p:spPr>
        <p:txBody>
          <a:bodyPr vert="horz" wrap="square" lIns="0" tIns="0" rIns="159197" bIns="0" rtlCol="0" anchor="ctr">
            <a:spAutoFit/>
          </a:bodyPr>
          <a:lstStyle>
            <a:lvl1pPr algn="l">
              <a:lnSpc>
                <a:spcPct val="90000"/>
              </a:lnSpc>
              <a:defRPr sz="654">
                <a:gradFill>
                  <a:gsLst>
                    <a:gs pos="31624">
                      <a:schemeClr val="tx1"/>
                    </a:gs>
                    <a:gs pos="45000">
                      <a:schemeClr val="tx1"/>
                    </a:gs>
                  </a:gsLst>
                  <a:lin ang="5400000" scaled="0"/>
                </a:gradFill>
              </a:defRPr>
            </a:lvl1pPr>
          </a:lstStyle>
          <a:p>
            <a:pPr defTabSz="807385"/>
            <a:endParaRPr lang="en-US">
              <a:gradFill>
                <a:gsLst>
                  <a:gs pos="31624">
                    <a:srgbClr val="505050"/>
                  </a:gs>
                  <a:gs pos="45000">
                    <a:srgbClr val="505050"/>
                  </a:gs>
                </a:gsLst>
                <a:lin ang="5400000" scaled="0"/>
              </a:gradFill>
            </a:endParaRPr>
          </a:p>
        </p:txBody>
      </p:sp>
      <p:sp>
        <p:nvSpPr>
          <p:cNvPr id="4" name="Slide Number Placeholder 3"/>
          <p:cNvSpPr>
            <a:spLocks noGrp="1"/>
          </p:cNvSpPr>
          <p:nvPr>
            <p:ph type="sldNum" sz="quarter" idx="4"/>
          </p:nvPr>
        </p:nvSpPr>
        <p:spPr>
          <a:xfrm>
            <a:off x="11833804" y="6662835"/>
            <a:ext cx="104196" cy="90602"/>
          </a:xfrm>
          <a:prstGeom prst="rect">
            <a:avLst/>
          </a:prstGeom>
        </p:spPr>
        <p:txBody>
          <a:bodyPr vert="horz" wrap="none" lIns="0" tIns="0" rIns="0" bIns="0" rtlCol="0" anchor="ctr">
            <a:spAutoFit/>
          </a:bodyPr>
          <a:lstStyle>
            <a:lvl1pPr algn="r">
              <a:defRPr lang="en-US" sz="654" smtClean="0">
                <a:gradFill>
                  <a:gsLst>
                    <a:gs pos="31624">
                      <a:srgbClr val="505050"/>
                    </a:gs>
                    <a:gs pos="45000">
                      <a:srgbClr val="505050"/>
                    </a:gs>
                  </a:gsLst>
                  <a:lin ang="5400000" scaled="0"/>
                </a:gradFill>
              </a:defRPr>
            </a:lvl1pPr>
          </a:lstStyle>
          <a:p>
            <a:pPr defTabSz="807385">
              <a:lnSpc>
                <a:spcPct val="90000"/>
              </a:lnSpc>
            </a:pPr>
            <a:fld id="{2BDEB1D2-51A7-4905-969F-F05A60425C66}" type="slidenum">
              <a:rPr lang="en-US" smtClean="0"/>
              <a:pPr defTabSz="807385">
                <a:lnSpc>
                  <a:spcPct val="90000"/>
                </a:lnSpc>
              </a:pPr>
              <a:t>‹#›</a:t>
            </a:fld>
            <a:endParaRPr lang="en-US"/>
          </a:p>
        </p:txBody>
      </p:sp>
      <p:pic>
        <p:nvPicPr>
          <p:cNvPr id="7" name="Picture 6"/>
          <p:cNvPicPr>
            <a:picLocks noChangeAspect="1"/>
          </p:cNvPicPr>
          <p:nvPr userDrawn="1"/>
        </p:nvPicPr>
        <p:blipFill>
          <a:blip r:embed="rId21"/>
          <a:stretch>
            <a:fillRect/>
          </a:stretch>
        </p:blipFill>
        <p:spPr>
          <a:xfrm rot="5400000">
            <a:off x="9269299" y="2918763"/>
            <a:ext cx="6936368" cy="956986"/>
          </a:xfrm>
          <a:prstGeom prst="rect">
            <a:avLst/>
          </a:prstGeom>
        </p:spPr>
      </p:pic>
    </p:spTree>
    <p:extLst>
      <p:ext uri="{BB962C8B-B14F-4D97-AF65-F5344CB8AC3E}">
        <p14:creationId xmlns:p14="http://schemas.microsoft.com/office/powerpoint/2010/main" val="588584024"/>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Lst>
  <p:transition>
    <p:fade/>
  </p:transition>
  <p:hf hdr="0" ftr="0" dt="0"/>
  <p:txStyles>
    <p:titleStyle>
      <a:lvl1pPr algn="l" defTabSz="663714" rtl="0" eaLnBrk="1" latinLnBrk="0" hangingPunct="1">
        <a:lnSpc>
          <a:spcPct val="100000"/>
        </a:lnSpc>
        <a:spcBef>
          <a:spcPct val="0"/>
        </a:spcBef>
        <a:buNone/>
        <a:defRPr lang="en-US" sz="1962" b="0" kern="1200" cap="none" spc="-72" baseline="0" dirty="0" smtClean="0">
          <a:ln w="3175">
            <a:noFill/>
          </a:ln>
          <a:gradFill>
            <a:gsLst>
              <a:gs pos="0">
                <a:schemeClr val="tx1"/>
              </a:gs>
              <a:gs pos="100000">
                <a:schemeClr val="tx1"/>
              </a:gs>
            </a:gsLst>
            <a:lin ang="5400000" scaled="0"/>
          </a:gradFill>
          <a:effectLst/>
          <a:latin typeface="Segoe UI Semibold" panose="020B0702040204020203" pitchFamily="34" charset="0"/>
          <a:ea typeface="+mn-ea"/>
          <a:cs typeface="Segoe UI Semibold" panose="020B0702040204020203" pitchFamily="34" charset="0"/>
        </a:defRPr>
      </a:lvl1pPr>
    </p:titleStyle>
    <p:bodyStyle>
      <a:lvl1pPr marL="195231" marR="0" indent="-195231" algn="l" defTabSz="663714" rtl="0" eaLnBrk="1" fontAlgn="auto" latinLnBrk="0" hangingPunct="1">
        <a:lnSpc>
          <a:spcPct val="100000"/>
        </a:lnSpc>
        <a:spcBef>
          <a:spcPct val="20000"/>
        </a:spcBef>
        <a:spcAft>
          <a:spcPts val="0"/>
        </a:spcAft>
        <a:buClrTx/>
        <a:buSzPct val="90000"/>
        <a:buFont typeface="Arial" pitchFamily="34" charset="0"/>
        <a:buChar char="•"/>
        <a:tabLst/>
        <a:defRPr sz="2290" kern="1200" spc="0" baseline="0">
          <a:gradFill>
            <a:gsLst>
              <a:gs pos="0">
                <a:srgbClr val="000000"/>
              </a:gs>
              <a:gs pos="100000">
                <a:srgbClr val="000000"/>
              </a:gs>
            </a:gsLst>
            <a:lin ang="5400000" scaled="0"/>
          </a:gradFill>
          <a:latin typeface="+mj-lt"/>
          <a:ea typeface="+mn-ea"/>
          <a:cs typeface="+mn-cs"/>
        </a:defRPr>
      </a:lvl1pPr>
      <a:lvl2pPr marL="415702" marR="0" indent="-171703" algn="l" defTabSz="663714" rtl="0" eaLnBrk="1" fontAlgn="auto" latinLnBrk="0" hangingPunct="1">
        <a:lnSpc>
          <a:spcPct val="100000"/>
        </a:lnSpc>
        <a:spcBef>
          <a:spcPct val="20000"/>
        </a:spcBef>
        <a:spcAft>
          <a:spcPts val="0"/>
        </a:spcAft>
        <a:buClrTx/>
        <a:buSzPct val="90000"/>
        <a:buFont typeface="Arial" pitchFamily="34" charset="0"/>
        <a:buChar char="•"/>
        <a:tabLst/>
        <a:defRPr sz="1554" kern="1200" spc="0" baseline="0">
          <a:gradFill>
            <a:gsLst>
              <a:gs pos="0">
                <a:srgbClr val="000000"/>
              </a:gs>
              <a:gs pos="100000">
                <a:srgbClr val="000000"/>
              </a:gs>
            </a:gsLst>
            <a:lin ang="5400000" scaled="0"/>
          </a:gradFill>
          <a:latin typeface="+mn-lt"/>
          <a:ea typeface="+mn-ea"/>
          <a:cs typeface="+mn-cs"/>
        </a:defRPr>
      </a:lvl2pPr>
      <a:lvl3pPr marL="569330" marR="0" indent="-162666" algn="l" defTabSz="663714" rtl="0" eaLnBrk="1" fontAlgn="auto" latinLnBrk="0" hangingPunct="1">
        <a:lnSpc>
          <a:spcPct val="100000"/>
        </a:lnSpc>
        <a:spcBef>
          <a:spcPct val="20000"/>
        </a:spcBef>
        <a:spcAft>
          <a:spcPts val="0"/>
        </a:spcAft>
        <a:buClrTx/>
        <a:buSzPct val="90000"/>
        <a:buFont typeface="Arial" pitchFamily="34" charset="0"/>
        <a:buChar char="•"/>
        <a:tabLst/>
        <a:defRPr sz="1390" kern="1200" spc="0" baseline="0">
          <a:gradFill>
            <a:gsLst>
              <a:gs pos="0">
                <a:srgbClr val="000000"/>
              </a:gs>
              <a:gs pos="100000">
                <a:srgbClr val="000000"/>
              </a:gs>
            </a:gsLst>
            <a:lin ang="5400000" scaled="0"/>
          </a:gradFill>
          <a:latin typeface="+mn-lt"/>
          <a:ea typeface="+mn-ea"/>
          <a:cs typeface="+mn-cs"/>
        </a:defRPr>
      </a:lvl3pPr>
      <a:lvl4pPr marL="731996" marR="0" indent="-162666" algn="l" defTabSz="663714" rtl="0" eaLnBrk="1" fontAlgn="auto" latinLnBrk="0" hangingPunct="1">
        <a:lnSpc>
          <a:spcPct val="100000"/>
        </a:lnSpc>
        <a:spcBef>
          <a:spcPct val="20000"/>
        </a:spcBef>
        <a:spcAft>
          <a:spcPts val="0"/>
        </a:spcAft>
        <a:buClrTx/>
        <a:buSzPct val="90000"/>
        <a:buFont typeface="Arial" pitchFamily="34" charset="0"/>
        <a:buChar char="•"/>
        <a:tabLst/>
        <a:defRPr sz="1227" kern="1200" spc="0" baseline="0">
          <a:gradFill>
            <a:gsLst>
              <a:gs pos="0">
                <a:srgbClr val="000000"/>
              </a:gs>
              <a:gs pos="100000">
                <a:srgbClr val="000000"/>
              </a:gs>
            </a:gsLst>
            <a:lin ang="5400000" scaled="0"/>
          </a:gradFill>
          <a:latin typeface="+mn-lt"/>
          <a:ea typeface="+mn-ea"/>
          <a:cs typeface="+mn-cs"/>
        </a:defRPr>
      </a:lvl4pPr>
      <a:lvl5pPr marL="894661" marR="0" indent="-162666" algn="l" defTabSz="663714" rtl="0" eaLnBrk="1" fontAlgn="auto" latinLnBrk="0" hangingPunct="1">
        <a:lnSpc>
          <a:spcPct val="100000"/>
        </a:lnSpc>
        <a:spcBef>
          <a:spcPct val="20000"/>
        </a:spcBef>
        <a:spcAft>
          <a:spcPts val="0"/>
        </a:spcAft>
        <a:buClrTx/>
        <a:buSzPct val="90000"/>
        <a:buFont typeface="Arial" pitchFamily="34" charset="0"/>
        <a:buChar char="•"/>
        <a:tabLst/>
        <a:defRPr sz="1144" kern="1200" spc="0" baseline="0">
          <a:gradFill>
            <a:gsLst>
              <a:gs pos="0">
                <a:srgbClr val="000000"/>
              </a:gs>
              <a:gs pos="100000">
                <a:srgbClr val="000000"/>
              </a:gs>
            </a:gsLst>
            <a:lin ang="5400000" scaled="0"/>
          </a:gradFill>
          <a:latin typeface="+mn-lt"/>
          <a:ea typeface="+mn-ea"/>
          <a:cs typeface="+mn-cs"/>
        </a:defRPr>
      </a:lvl5pPr>
      <a:lvl6pPr marL="1825213" indent="-165927" algn="l" defTabSz="663714" rtl="0" eaLnBrk="1" latinLnBrk="0" hangingPunct="1">
        <a:spcBef>
          <a:spcPct val="20000"/>
        </a:spcBef>
        <a:buFont typeface="Arial" pitchFamily="34" charset="0"/>
        <a:buChar char="•"/>
        <a:defRPr sz="1390" kern="1200">
          <a:solidFill>
            <a:schemeClr val="tx1"/>
          </a:solidFill>
          <a:latin typeface="+mn-lt"/>
          <a:ea typeface="+mn-ea"/>
          <a:cs typeface="+mn-cs"/>
        </a:defRPr>
      </a:lvl6pPr>
      <a:lvl7pPr marL="2157072" indent="-165927" algn="l" defTabSz="663714" rtl="0" eaLnBrk="1" latinLnBrk="0" hangingPunct="1">
        <a:spcBef>
          <a:spcPct val="20000"/>
        </a:spcBef>
        <a:buFont typeface="Arial" pitchFamily="34" charset="0"/>
        <a:buChar char="•"/>
        <a:defRPr sz="1390" kern="1200">
          <a:solidFill>
            <a:schemeClr val="tx1"/>
          </a:solidFill>
          <a:latin typeface="+mn-lt"/>
          <a:ea typeface="+mn-ea"/>
          <a:cs typeface="+mn-cs"/>
        </a:defRPr>
      </a:lvl7pPr>
      <a:lvl8pPr marL="2488928" indent="-165927" algn="l" defTabSz="663714" rtl="0" eaLnBrk="1" latinLnBrk="0" hangingPunct="1">
        <a:spcBef>
          <a:spcPct val="20000"/>
        </a:spcBef>
        <a:buFont typeface="Arial" pitchFamily="34" charset="0"/>
        <a:buChar char="•"/>
        <a:defRPr sz="1390" kern="1200">
          <a:solidFill>
            <a:schemeClr val="tx1"/>
          </a:solidFill>
          <a:latin typeface="+mn-lt"/>
          <a:ea typeface="+mn-ea"/>
          <a:cs typeface="+mn-cs"/>
        </a:defRPr>
      </a:lvl8pPr>
      <a:lvl9pPr marL="2820787" indent="-165927" algn="l" defTabSz="663714" rtl="0" eaLnBrk="1" latinLnBrk="0" hangingPunct="1">
        <a:spcBef>
          <a:spcPct val="20000"/>
        </a:spcBef>
        <a:buFont typeface="Arial" pitchFamily="34" charset="0"/>
        <a:buChar char="•"/>
        <a:defRPr sz="1390" kern="1200">
          <a:solidFill>
            <a:schemeClr val="tx1"/>
          </a:solidFill>
          <a:latin typeface="+mn-lt"/>
          <a:ea typeface="+mn-ea"/>
          <a:cs typeface="+mn-cs"/>
        </a:defRPr>
      </a:lvl9pPr>
    </p:bodyStyle>
    <p:otherStyle>
      <a:defPPr>
        <a:defRPr lang="en-US"/>
      </a:defPPr>
      <a:lvl1pPr marL="0" algn="l" defTabSz="663714" rtl="0" eaLnBrk="1" latinLnBrk="0" hangingPunct="1">
        <a:defRPr sz="1227" kern="1200">
          <a:solidFill>
            <a:schemeClr val="tx1"/>
          </a:solidFill>
          <a:latin typeface="+mn-lt"/>
          <a:ea typeface="+mn-ea"/>
          <a:cs typeface="+mn-cs"/>
        </a:defRPr>
      </a:lvl1pPr>
      <a:lvl2pPr marL="331857" algn="l" defTabSz="663714" rtl="0" eaLnBrk="1" latinLnBrk="0" hangingPunct="1">
        <a:defRPr sz="1227" kern="1200">
          <a:solidFill>
            <a:schemeClr val="tx1"/>
          </a:solidFill>
          <a:latin typeface="+mn-lt"/>
          <a:ea typeface="+mn-ea"/>
          <a:cs typeface="+mn-cs"/>
        </a:defRPr>
      </a:lvl2pPr>
      <a:lvl3pPr marL="663714" algn="l" defTabSz="663714" rtl="0" eaLnBrk="1" latinLnBrk="0" hangingPunct="1">
        <a:defRPr sz="1227" kern="1200">
          <a:solidFill>
            <a:schemeClr val="tx1"/>
          </a:solidFill>
          <a:latin typeface="+mn-lt"/>
          <a:ea typeface="+mn-ea"/>
          <a:cs typeface="+mn-cs"/>
        </a:defRPr>
      </a:lvl3pPr>
      <a:lvl4pPr marL="995571" algn="l" defTabSz="663714" rtl="0" eaLnBrk="1" latinLnBrk="0" hangingPunct="1">
        <a:defRPr sz="1227" kern="1200">
          <a:solidFill>
            <a:schemeClr val="tx1"/>
          </a:solidFill>
          <a:latin typeface="+mn-lt"/>
          <a:ea typeface="+mn-ea"/>
          <a:cs typeface="+mn-cs"/>
        </a:defRPr>
      </a:lvl4pPr>
      <a:lvl5pPr marL="1327428" algn="l" defTabSz="663714" rtl="0" eaLnBrk="1" latinLnBrk="0" hangingPunct="1">
        <a:defRPr sz="1227" kern="1200">
          <a:solidFill>
            <a:schemeClr val="tx1"/>
          </a:solidFill>
          <a:latin typeface="+mn-lt"/>
          <a:ea typeface="+mn-ea"/>
          <a:cs typeface="+mn-cs"/>
        </a:defRPr>
      </a:lvl5pPr>
      <a:lvl6pPr marL="1659286" algn="l" defTabSz="663714" rtl="0" eaLnBrk="1" latinLnBrk="0" hangingPunct="1">
        <a:defRPr sz="1227" kern="1200">
          <a:solidFill>
            <a:schemeClr val="tx1"/>
          </a:solidFill>
          <a:latin typeface="+mn-lt"/>
          <a:ea typeface="+mn-ea"/>
          <a:cs typeface="+mn-cs"/>
        </a:defRPr>
      </a:lvl6pPr>
      <a:lvl7pPr marL="1991143" algn="l" defTabSz="663714" rtl="0" eaLnBrk="1" latinLnBrk="0" hangingPunct="1">
        <a:defRPr sz="1227" kern="1200">
          <a:solidFill>
            <a:schemeClr val="tx1"/>
          </a:solidFill>
          <a:latin typeface="+mn-lt"/>
          <a:ea typeface="+mn-ea"/>
          <a:cs typeface="+mn-cs"/>
        </a:defRPr>
      </a:lvl7pPr>
      <a:lvl8pPr marL="2323000" algn="l" defTabSz="663714" rtl="0" eaLnBrk="1" latinLnBrk="0" hangingPunct="1">
        <a:defRPr sz="1227" kern="1200">
          <a:solidFill>
            <a:schemeClr val="tx1"/>
          </a:solidFill>
          <a:latin typeface="+mn-lt"/>
          <a:ea typeface="+mn-ea"/>
          <a:cs typeface="+mn-cs"/>
        </a:defRPr>
      </a:lvl8pPr>
      <a:lvl9pPr marL="2654857" algn="l" defTabSz="663714" rtl="0" eaLnBrk="1" latinLnBrk="0" hangingPunct="1">
        <a:defRPr sz="1227"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44">
          <p15:clr>
            <a:srgbClr val="F26B43"/>
          </p15:clr>
        </p15:guide>
        <p15:guide id="2" pos="7896">
          <p15:clr>
            <a:srgbClr val="F26B43"/>
          </p15:clr>
        </p15:guide>
        <p15:guide id="3" orient="horz" pos="408">
          <p15:clr>
            <a:srgbClr val="F26B43"/>
          </p15:clr>
        </p15:guide>
        <p15:guide id="4" pos="144">
          <p15:clr>
            <a:srgbClr val="F26B43"/>
          </p15:clr>
        </p15:guide>
        <p15:guide id="5" orient="horz" pos="720">
          <p15:clr>
            <a:srgbClr val="F26B43"/>
          </p15:clr>
        </p15:guide>
        <p15:guide id="6" orient="horz" pos="4704">
          <p15:clr>
            <a:srgbClr val="F26B43"/>
          </p15:clr>
        </p15:guide>
        <p15:guide id="7" pos="4032">
          <p15:clr>
            <a:srgbClr val="F26B43"/>
          </p15:clr>
        </p15:guide>
        <p15:guide id="8" pos="576">
          <p15:clr>
            <a:srgbClr val="F26B43"/>
          </p15:clr>
        </p15:guide>
        <p15:guide id="9" pos="1152">
          <p15:clr>
            <a:srgbClr val="F26B43"/>
          </p15:clr>
        </p15:guide>
        <p15:guide id="10" pos="1728">
          <p15:clr>
            <a:srgbClr val="F26B43"/>
          </p15:clr>
        </p15:guide>
        <p15:guide id="11" pos="2304">
          <p15:clr>
            <a:srgbClr val="F26B43"/>
          </p15:clr>
        </p15:guide>
        <p15:guide id="12" pos="2880">
          <p15:clr>
            <a:srgbClr val="F26B43"/>
          </p15:clr>
        </p15:guide>
        <p15:guide id="13" pos="3456">
          <p15:clr>
            <a:srgbClr val="F26B43"/>
          </p15:clr>
        </p15:guide>
        <p15:guide id="14" pos="4608">
          <p15:clr>
            <a:srgbClr val="F26B43"/>
          </p15:clr>
        </p15:guide>
        <p15:guide id="15" pos="5184">
          <p15:clr>
            <a:srgbClr val="F26B43"/>
          </p15:clr>
        </p15:guide>
        <p15:guide id="16" pos="5760">
          <p15:clr>
            <a:srgbClr val="F26B43"/>
          </p15:clr>
        </p15:guide>
        <p15:guide id="17" pos="6336">
          <p15:clr>
            <a:srgbClr val="F26B43"/>
          </p15:clr>
        </p15:guide>
        <p15:guide id="18" pos="6912">
          <p15:clr>
            <a:srgbClr val="F26B43"/>
          </p15:clr>
        </p15:guide>
        <p15:guide id="19" pos="7536">
          <p15:clr>
            <a:srgbClr val="F26B43"/>
          </p15:clr>
        </p15:guide>
        <p15:guide id="20" orient="horz" pos="4176">
          <p15:clr>
            <a:srgbClr val="F26B43"/>
          </p15:clr>
        </p15:guide>
        <p15:guide id="21" orient="horz" pos="3600">
          <p15:clr>
            <a:srgbClr val="F26B43"/>
          </p15:clr>
        </p15:guide>
        <p15:guide id="22" orient="horz" pos="3024">
          <p15:clr>
            <a:srgbClr val="F26B43"/>
          </p15:clr>
        </p15:guide>
        <p15:guide id="23" orient="horz" pos="2448">
          <p15:clr>
            <a:srgbClr val="F26B43"/>
          </p15:clr>
        </p15:guide>
        <p15:guide id="24" orient="horz" pos="1872">
          <p15:clr>
            <a:srgbClr val="F26B43"/>
          </p15:clr>
        </p15:guide>
        <p15:guide id="25" orient="horz" pos="1296">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1F9A0B-2A48-4945-B073-F7D9CF8677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EAD9E01-14A6-47CC-8714-DCA0C77DF4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E89546-C916-44D0-A937-84B5F3146A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6233A4-459A-490E-91F9-E825141C6DDC}" type="datetimeFigureOut">
              <a:rPr lang="en-US" smtClean="0"/>
              <a:t>9/18/2017</a:t>
            </a:fld>
            <a:endParaRPr lang="en-US"/>
          </a:p>
        </p:txBody>
      </p:sp>
      <p:sp>
        <p:nvSpPr>
          <p:cNvPr id="5" name="Footer Placeholder 4">
            <a:extLst>
              <a:ext uri="{FF2B5EF4-FFF2-40B4-BE49-F238E27FC236}">
                <a16:creationId xmlns:a16="http://schemas.microsoft.com/office/drawing/2014/main" id="{54BB6923-2F63-4D85-8151-602E47FE04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A55322-F0DB-46D3-8DE0-470B5B559E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B25CB-2E80-427E-942A-659D306E27CE}" type="slidenum">
              <a:rPr lang="en-US" smtClean="0"/>
              <a:t>‹#›</a:t>
            </a:fld>
            <a:endParaRPr lang="en-US"/>
          </a:p>
        </p:txBody>
      </p:sp>
    </p:spTree>
    <p:extLst>
      <p:ext uri="{BB962C8B-B14F-4D97-AF65-F5344CB8AC3E}">
        <p14:creationId xmlns:p14="http://schemas.microsoft.com/office/powerpoint/2010/main" val="1051851740"/>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4"/>
            </p:custDataLst>
            <p:ext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56323" name="think-cell Slide" r:id="rId25" imgW="526" imgH="526" progId="TCLayout.ActiveDocument.1">
                  <p:embed/>
                </p:oleObj>
              </mc:Choice>
              <mc:Fallback>
                <p:oleObj name="think-cell Slide" r:id="rId25" imgW="526" imgH="526" progId="TCLayout.ActiveDocument.1">
                  <p:embed/>
                  <p:pic>
                    <p:nvPicPr>
                      <p:cNvPr id="3" name="Object 2" hidden="1"/>
                      <p:cNvPicPr/>
                      <p:nvPr/>
                    </p:nvPicPr>
                    <p:blipFill>
                      <a:blip r:embed="rId26"/>
                      <a:stretch>
                        <a:fillRect/>
                      </a:stretch>
                    </p:blipFill>
                    <p:spPr>
                      <a:xfrm>
                        <a:off x="1557" y="1558"/>
                        <a:ext cx="1556" cy="1556"/>
                      </a:xfrm>
                      <a:prstGeom prst="rect">
                        <a:avLst/>
                      </a:prstGeom>
                    </p:spPr>
                  </p:pic>
                </p:oleObj>
              </mc:Fallback>
            </mc:AlternateContent>
          </a:graphicData>
        </a:graphic>
      </p:graphicFrame>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7" cstate="hqprint">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141333618"/>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image" Target="../media/image21.jpg"/><Relationship Id="rId13" Type="http://schemas.openxmlformats.org/officeDocument/2006/relationships/image" Target="../media/image26.png"/><Relationship Id="rId3" Type="http://schemas.openxmlformats.org/officeDocument/2006/relationships/image" Target="../media/image16.jpg"/><Relationship Id="rId7" Type="http://schemas.openxmlformats.org/officeDocument/2006/relationships/image" Target="../media/image20.jpg"/><Relationship Id="rId12" Type="http://schemas.openxmlformats.org/officeDocument/2006/relationships/image" Target="../media/image25.jpeg"/><Relationship Id="rId2" Type="http://schemas.openxmlformats.org/officeDocument/2006/relationships/notesSlide" Target="../notesSlides/notesSlide1.xml"/><Relationship Id="rId1" Type="http://schemas.openxmlformats.org/officeDocument/2006/relationships/slideLayout" Target="../slideLayouts/slideLayout19.xml"/><Relationship Id="rId6" Type="http://schemas.openxmlformats.org/officeDocument/2006/relationships/image" Target="../media/image19.png"/><Relationship Id="rId11" Type="http://schemas.openxmlformats.org/officeDocument/2006/relationships/image" Target="../media/image24.jpg"/><Relationship Id="rId5" Type="http://schemas.openxmlformats.org/officeDocument/2006/relationships/image" Target="../media/image18.png"/><Relationship Id="rId10" Type="http://schemas.openxmlformats.org/officeDocument/2006/relationships/image" Target="../media/image23.jpg"/><Relationship Id="rId4" Type="http://schemas.openxmlformats.org/officeDocument/2006/relationships/image" Target="../media/image17.jpg"/><Relationship Id="rId9" Type="http://schemas.openxmlformats.org/officeDocument/2006/relationships/image" Target="../media/image22.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7.jpeg"/><Relationship Id="rId2" Type="http://schemas.openxmlformats.org/officeDocument/2006/relationships/tags" Target="../tags/tag16.xml"/><Relationship Id="rId1" Type="http://schemas.openxmlformats.org/officeDocument/2006/relationships/vmlDrawing" Target="../drawings/vmlDrawing14.vml"/><Relationship Id="rId6" Type="http://schemas.openxmlformats.org/officeDocument/2006/relationships/image" Target="../media/image1.emf"/><Relationship Id="rId5" Type="http://schemas.openxmlformats.org/officeDocument/2006/relationships/oleObject" Target="../embeddings/oleObject14.bin"/><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24">
            <a:extLst>
              <a:ext uri="{FF2B5EF4-FFF2-40B4-BE49-F238E27FC236}">
                <a16:creationId xmlns:a16="http://schemas.microsoft.com/office/drawing/2014/main" id="{32380960-B500-4E96-86ED-21946B2C4587}"/>
              </a:ext>
            </a:extLst>
          </p:cNvPr>
          <p:cNvSpPr>
            <a:spLocks/>
          </p:cNvSpPr>
          <p:nvPr/>
        </p:nvSpPr>
        <p:spPr bwMode="auto">
          <a:xfrm>
            <a:off x="6095078" y="314420"/>
            <a:ext cx="1778651" cy="1754667"/>
          </a:xfrm>
          <a:custGeom>
            <a:avLst/>
            <a:gdLst>
              <a:gd name="T0" fmla="*/ 0 w 2696"/>
              <a:gd name="T1" fmla="*/ 0 h 2653"/>
              <a:gd name="T2" fmla="*/ 2696 w 2696"/>
              <a:gd name="T3" fmla="*/ 982 h 2653"/>
              <a:gd name="T4" fmla="*/ 1294 w 2696"/>
              <a:gd name="T5" fmla="*/ 2653 h 2653"/>
              <a:gd name="T6" fmla="*/ 0 w 2696"/>
              <a:gd name="T7" fmla="*/ 2182 h 2653"/>
              <a:gd name="T8" fmla="*/ 0 w 2696"/>
              <a:gd name="T9" fmla="*/ 0 h 2653"/>
            </a:gdLst>
            <a:ahLst/>
            <a:cxnLst>
              <a:cxn ang="0">
                <a:pos x="T0" y="T1"/>
              </a:cxn>
              <a:cxn ang="0">
                <a:pos x="T2" y="T3"/>
              </a:cxn>
              <a:cxn ang="0">
                <a:pos x="T4" y="T5"/>
              </a:cxn>
              <a:cxn ang="0">
                <a:pos x="T6" y="T7"/>
              </a:cxn>
              <a:cxn ang="0">
                <a:pos x="T8" y="T9"/>
              </a:cxn>
            </a:cxnLst>
            <a:rect l="0" t="0" r="r" b="b"/>
            <a:pathLst>
              <a:path w="2696" h="2653">
                <a:moveTo>
                  <a:pt x="0" y="0"/>
                </a:moveTo>
                <a:cubicBezTo>
                  <a:pt x="986" y="0"/>
                  <a:pt x="1941" y="348"/>
                  <a:pt x="2696" y="982"/>
                </a:cubicBezTo>
                <a:lnTo>
                  <a:pt x="1294" y="2653"/>
                </a:lnTo>
                <a:cubicBezTo>
                  <a:pt x="931" y="2348"/>
                  <a:pt x="473" y="2182"/>
                  <a:pt x="0" y="2182"/>
                </a:cubicBezTo>
                <a:lnTo>
                  <a:pt x="0" y="0"/>
                </a:lnTo>
                <a:close/>
              </a:path>
            </a:pathLst>
          </a:custGeom>
          <a:solidFill>
            <a:schemeClr val="accent1">
              <a:lumMod val="20000"/>
              <a:lumOff val="80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78D7">
                  <a:lumMod val="20000"/>
                  <a:lumOff val="80000"/>
                </a:srgbClr>
              </a:solidFill>
              <a:effectLst/>
              <a:uLnTx/>
              <a:uFillTx/>
              <a:latin typeface="Segoe UI Semilight"/>
              <a:ea typeface="+mn-ea"/>
              <a:cs typeface="+mn-cs"/>
            </a:endParaRPr>
          </a:p>
        </p:txBody>
      </p:sp>
      <p:sp>
        <p:nvSpPr>
          <p:cNvPr id="13" name="Freeform 26">
            <a:extLst>
              <a:ext uri="{FF2B5EF4-FFF2-40B4-BE49-F238E27FC236}">
                <a16:creationId xmlns:a16="http://schemas.microsoft.com/office/drawing/2014/main" id="{31138D70-C5A9-4018-9355-C656EAE9F065}"/>
              </a:ext>
            </a:extLst>
          </p:cNvPr>
          <p:cNvSpPr>
            <a:spLocks/>
          </p:cNvSpPr>
          <p:nvPr/>
        </p:nvSpPr>
        <p:spPr bwMode="auto">
          <a:xfrm>
            <a:off x="6949347" y="963887"/>
            <a:ext cx="1869061" cy="1894893"/>
          </a:xfrm>
          <a:custGeom>
            <a:avLst/>
            <a:gdLst>
              <a:gd name="T0" fmla="*/ 1402 w 2837"/>
              <a:gd name="T1" fmla="*/ 0 h 2864"/>
              <a:gd name="T2" fmla="*/ 2837 w 2837"/>
              <a:gd name="T3" fmla="*/ 2485 h 2864"/>
              <a:gd name="T4" fmla="*/ 689 w 2837"/>
              <a:gd name="T5" fmla="*/ 2864 h 2864"/>
              <a:gd name="T6" fmla="*/ 0 w 2837"/>
              <a:gd name="T7" fmla="*/ 1671 h 2864"/>
              <a:gd name="T8" fmla="*/ 1402 w 2837"/>
              <a:gd name="T9" fmla="*/ 0 h 2864"/>
            </a:gdLst>
            <a:ahLst/>
            <a:cxnLst>
              <a:cxn ang="0">
                <a:pos x="T0" y="T1"/>
              </a:cxn>
              <a:cxn ang="0">
                <a:pos x="T2" y="T3"/>
              </a:cxn>
              <a:cxn ang="0">
                <a:pos x="T4" y="T5"/>
              </a:cxn>
              <a:cxn ang="0">
                <a:pos x="T6" y="T7"/>
              </a:cxn>
              <a:cxn ang="0">
                <a:pos x="T8" y="T9"/>
              </a:cxn>
            </a:cxnLst>
            <a:rect l="0" t="0" r="r" b="b"/>
            <a:pathLst>
              <a:path w="2837" h="2864">
                <a:moveTo>
                  <a:pt x="1402" y="0"/>
                </a:moveTo>
                <a:cubicBezTo>
                  <a:pt x="2158" y="634"/>
                  <a:pt x="2665" y="1514"/>
                  <a:pt x="2837" y="2485"/>
                </a:cubicBezTo>
                <a:lnTo>
                  <a:pt x="689" y="2864"/>
                </a:lnTo>
                <a:cubicBezTo>
                  <a:pt x="606" y="2397"/>
                  <a:pt x="363" y="1975"/>
                  <a:pt x="0" y="1671"/>
                </a:cubicBezTo>
                <a:lnTo>
                  <a:pt x="1402" y="0"/>
                </a:lnTo>
                <a:close/>
              </a:path>
            </a:pathLst>
          </a:custGeom>
          <a:solidFill>
            <a:schemeClr val="accent1">
              <a:lumMod val="20000"/>
              <a:lumOff val="80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78D7">
                  <a:lumMod val="20000"/>
                  <a:lumOff val="80000"/>
                </a:srgbClr>
              </a:solidFill>
              <a:effectLst/>
              <a:uLnTx/>
              <a:uFillTx/>
              <a:latin typeface="Segoe UI Semilight"/>
              <a:ea typeface="+mn-ea"/>
              <a:cs typeface="+mn-cs"/>
            </a:endParaRPr>
          </a:p>
        </p:txBody>
      </p:sp>
      <p:sp>
        <p:nvSpPr>
          <p:cNvPr id="14" name="Freeform 28">
            <a:extLst>
              <a:ext uri="{FF2B5EF4-FFF2-40B4-BE49-F238E27FC236}">
                <a16:creationId xmlns:a16="http://schemas.microsoft.com/office/drawing/2014/main" id="{E7C64A7A-33B6-494F-9AFD-1FAB1650722A}"/>
              </a:ext>
            </a:extLst>
          </p:cNvPr>
          <p:cNvSpPr>
            <a:spLocks/>
          </p:cNvSpPr>
          <p:nvPr/>
        </p:nvSpPr>
        <p:spPr bwMode="auto">
          <a:xfrm>
            <a:off x="7244560" y="2607850"/>
            <a:ext cx="1688244" cy="1869061"/>
          </a:xfrm>
          <a:custGeom>
            <a:avLst/>
            <a:gdLst>
              <a:gd name="T0" fmla="*/ 2388 w 2559"/>
              <a:gd name="T1" fmla="*/ 0 h 2825"/>
              <a:gd name="T2" fmla="*/ 1889 w 2559"/>
              <a:gd name="T3" fmla="*/ 2825 h 2825"/>
              <a:gd name="T4" fmla="*/ 0 w 2559"/>
              <a:gd name="T5" fmla="*/ 1735 h 2825"/>
              <a:gd name="T6" fmla="*/ 240 w 2559"/>
              <a:gd name="T7" fmla="*/ 379 h 2825"/>
              <a:gd name="T8" fmla="*/ 2388 w 2559"/>
              <a:gd name="T9" fmla="*/ 0 h 2825"/>
            </a:gdLst>
            <a:ahLst/>
            <a:cxnLst>
              <a:cxn ang="0">
                <a:pos x="T0" y="T1"/>
              </a:cxn>
              <a:cxn ang="0">
                <a:pos x="T2" y="T3"/>
              </a:cxn>
              <a:cxn ang="0">
                <a:pos x="T4" y="T5"/>
              </a:cxn>
              <a:cxn ang="0">
                <a:pos x="T6" y="T7"/>
              </a:cxn>
              <a:cxn ang="0">
                <a:pos x="T8" y="T9"/>
              </a:cxn>
            </a:cxnLst>
            <a:rect l="0" t="0" r="r" b="b"/>
            <a:pathLst>
              <a:path w="2559" h="2825">
                <a:moveTo>
                  <a:pt x="2388" y="0"/>
                </a:moveTo>
                <a:cubicBezTo>
                  <a:pt x="2559" y="971"/>
                  <a:pt x="2383" y="1971"/>
                  <a:pt x="1889" y="2825"/>
                </a:cubicBezTo>
                <a:lnTo>
                  <a:pt x="0" y="1735"/>
                </a:lnTo>
                <a:cubicBezTo>
                  <a:pt x="237" y="1325"/>
                  <a:pt x="322" y="845"/>
                  <a:pt x="240" y="379"/>
                </a:cubicBezTo>
                <a:lnTo>
                  <a:pt x="2388" y="0"/>
                </a:lnTo>
                <a:close/>
              </a:path>
            </a:pathLst>
          </a:custGeom>
          <a:solidFill>
            <a:schemeClr val="accent1">
              <a:lumMod val="20000"/>
              <a:lumOff val="80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78D7">
                  <a:lumMod val="20000"/>
                  <a:lumOff val="80000"/>
                </a:srgbClr>
              </a:solidFill>
              <a:effectLst/>
              <a:uLnTx/>
              <a:uFillTx/>
              <a:latin typeface="Segoe UI Semilight"/>
              <a:ea typeface="+mn-ea"/>
              <a:cs typeface="+mn-cs"/>
            </a:endParaRPr>
          </a:p>
        </p:txBody>
      </p:sp>
      <p:sp>
        <p:nvSpPr>
          <p:cNvPr id="15" name="Freeform 30">
            <a:extLst>
              <a:ext uri="{FF2B5EF4-FFF2-40B4-BE49-F238E27FC236}">
                <a16:creationId xmlns:a16="http://schemas.microsoft.com/office/drawing/2014/main" id="{8A4DB8B0-71E6-4CAD-B0C1-9BA40447173B}"/>
              </a:ext>
            </a:extLst>
          </p:cNvPr>
          <p:cNvSpPr>
            <a:spLocks/>
          </p:cNvSpPr>
          <p:nvPr/>
        </p:nvSpPr>
        <p:spPr bwMode="auto">
          <a:xfrm>
            <a:off x="6548965" y="3755486"/>
            <a:ext cx="1941019" cy="1942865"/>
          </a:xfrm>
          <a:custGeom>
            <a:avLst/>
            <a:gdLst>
              <a:gd name="T0" fmla="*/ 2944 w 2944"/>
              <a:gd name="T1" fmla="*/ 1090 h 2935"/>
              <a:gd name="T2" fmla="*/ 746 w 2944"/>
              <a:gd name="T3" fmla="*/ 2935 h 2935"/>
              <a:gd name="T4" fmla="*/ 0 w 2944"/>
              <a:gd name="T5" fmla="*/ 885 h 2935"/>
              <a:gd name="T6" fmla="*/ 1055 w 2944"/>
              <a:gd name="T7" fmla="*/ 0 h 2935"/>
              <a:gd name="T8" fmla="*/ 2944 w 2944"/>
              <a:gd name="T9" fmla="*/ 1090 h 2935"/>
            </a:gdLst>
            <a:ahLst/>
            <a:cxnLst>
              <a:cxn ang="0">
                <a:pos x="T0" y="T1"/>
              </a:cxn>
              <a:cxn ang="0">
                <a:pos x="T2" y="T3"/>
              </a:cxn>
              <a:cxn ang="0">
                <a:pos x="T4" y="T5"/>
              </a:cxn>
              <a:cxn ang="0">
                <a:pos x="T6" y="T7"/>
              </a:cxn>
              <a:cxn ang="0">
                <a:pos x="T8" y="T9"/>
              </a:cxn>
            </a:cxnLst>
            <a:rect l="0" t="0" r="r" b="b"/>
            <a:pathLst>
              <a:path w="2944" h="2935">
                <a:moveTo>
                  <a:pt x="2944" y="1090"/>
                </a:moveTo>
                <a:cubicBezTo>
                  <a:pt x="2451" y="1945"/>
                  <a:pt x="1673" y="2598"/>
                  <a:pt x="746" y="2935"/>
                </a:cubicBezTo>
                <a:lnTo>
                  <a:pt x="0" y="885"/>
                </a:lnTo>
                <a:cubicBezTo>
                  <a:pt x="445" y="723"/>
                  <a:pt x="819" y="410"/>
                  <a:pt x="1055" y="0"/>
                </a:cubicBezTo>
                <a:lnTo>
                  <a:pt x="2944" y="1090"/>
                </a:lnTo>
                <a:close/>
              </a:path>
            </a:pathLst>
          </a:custGeom>
          <a:solidFill>
            <a:schemeClr val="accent3">
              <a:lumMod val="20000"/>
              <a:lumOff val="80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6" name="Freeform 32">
            <a:extLst>
              <a:ext uri="{FF2B5EF4-FFF2-40B4-BE49-F238E27FC236}">
                <a16:creationId xmlns:a16="http://schemas.microsoft.com/office/drawing/2014/main" id="{0B2B378C-342A-4364-B7C1-1631391D0330}"/>
              </a:ext>
            </a:extLst>
          </p:cNvPr>
          <p:cNvSpPr>
            <a:spLocks/>
          </p:cNvSpPr>
          <p:nvPr/>
        </p:nvSpPr>
        <p:spPr bwMode="auto">
          <a:xfrm>
            <a:off x="5150400" y="4342220"/>
            <a:ext cx="1891202" cy="1579384"/>
          </a:xfrm>
          <a:custGeom>
            <a:avLst/>
            <a:gdLst>
              <a:gd name="T0" fmla="*/ 2869 w 2869"/>
              <a:gd name="T1" fmla="*/ 2050 h 2387"/>
              <a:gd name="T2" fmla="*/ 0 w 2869"/>
              <a:gd name="T3" fmla="*/ 2050 h 2387"/>
              <a:gd name="T4" fmla="*/ 746 w 2869"/>
              <a:gd name="T5" fmla="*/ 0 h 2387"/>
              <a:gd name="T6" fmla="*/ 2123 w 2869"/>
              <a:gd name="T7" fmla="*/ 0 h 2387"/>
              <a:gd name="T8" fmla="*/ 2869 w 2869"/>
              <a:gd name="T9" fmla="*/ 2050 h 2387"/>
            </a:gdLst>
            <a:ahLst/>
            <a:cxnLst>
              <a:cxn ang="0">
                <a:pos x="T0" y="T1"/>
              </a:cxn>
              <a:cxn ang="0">
                <a:pos x="T2" y="T3"/>
              </a:cxn>
              <a:cxn ang="0">
                <a:pos x="T4" y="T5"/>
              </a:cxn>
              <a:cxn ang="0">
                <a:pos x="T6" y="T7"/>
              </a:cxn>
              <a:cxn ang="0">
                <a:pos x="T8" y="T9"/>
              </a:cxn>
            </a:cxnLst>
            <a:rect l="0" t="0" r="r" b="b"/>
            <a:pathLst>
              <a:path w="2869" h="2387">
                <a:moveTo>
                  <a:pt x="2869" y="2050"/>
                </a:moveTo>
                <a:cubicBezTo>
                  <a:pt x="1943" y="2387"/>
                  <a:pt x="927" y="2387"/>
                  <a:pt x="0" y="2050"/>
                </a:cubicBezTo>
                <a:lnTo>
                  <a:pt x="746" y="0"/>
                </a:lnTo>
                <a:cubicBezTo>
                  <a:pt x="1191" y="162"/>
                  <a:pt x="1679" y="162"/>
                  <a:pt x="2123" y="0"/>
                </a:cubicBezTo>
                <a:lnTo>
                  <a:pt x="2869" y="2050"/>
                </a:lnTo>
                <a:close/>
              </a:path>
            </a:pathLst>
          </a:custGeom>
          <a:solidFill>
            <a:schemeClr val="accent3">
              <a:lumMod val="20000"/>
              <a:lumOff val="80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 name="Freeform 34">
            <a:extLst>
              <a:ext uri="{FF2B5EF4-FFF2-40B4-BE49-F238E27FC236}">
                <a16:creationId xmlns:a16="http://schemas.microsoft.com/office/drawing/2014/main" id="{24B746EF-0092-4515-A565-00C00A049A97}"/>
              </a:ext>
            </a:extLst>
          </p:cNvPr>
          <p:cNvSpPr>
            <a:spLocks/>
          </p:cNvSpPr>
          <p:nvPr/>
        </p:nvSpPr>
        <p:spPr bwMode="auto">
          <a:xfrm>
            <a:off x="3700170" y="3755486"/>
            <a:ext cx="1941019" cy="1942865"/>
          </a:xfrm>
          <a:custGeom>
            <a:avLst/>
            <a:gdLst>
              <a:gd name="T0" fmla="*/ 2198 w 2944"/>
              <a:gd name="T1" fmla="*/ 2935 h 2935"/>
              <a:gd name="T2" fmla="*/ 0 w 2944"/>
              <a:gd name="T3" fmla="*/ 1090 h 2935"/>
              <a:gd name="T4" fmla="*/ 1889 w 2944"/>
              <a:gd name="T5" fmla="*/ 0 h 2935"/>
              <a:gd name="T6" fmla="*/ 2944 w 2944"/>
              <a:gd name="T7" fmla="*/ 885 h 2935"/>
              <a:gd name="T8" fmla="*/ 2198 w 2944"/>
              <a:gd name="T9" fmla="*/ 2935 h 2935"/>
            </a:gdLst>
            <a:ahLst/>
            <a:cxnLst>
              <a:cxn ang="0">
                <a:pos x="T0" y="T1"/>
              </a:cxn>
              <a:cxn ang="0">
                <a:pos x="T2" y="T3"/>
              </a:cxn>
              <a:cxn ang="0">
                <a:pos x="T4" y="T5"/>
              </a:cxn>
              <a:cxn ang="0">
                <a:pos x="T6" y="T7"/>
              </a:cxn>
              <a:cxn ang="0">
                <a:pos x="T8" y="T9"/>
              </a:cxn>
            </a:cxnLst>
            <a:rect l="0" t="0" r="r" b="b"/>
            <a:pathLst>
              <a:path w="2944" h="2935">
                <a:moveTo>
                  <a:pt x="2198" y="2935"/>
                </a:moveTo>
                <a:cubicBezTo>
                  <a:pt x="1271" y="2598"/>
                  <a:pt x="493" y="1945"/>
                  <a:pt x="0" y="1090"/>
                </a:cubicBezTo>
                <a:lnTo>
                  <a:pt x="1889" y="0"/>
                </a:lnTo>
                <a:cubicBezTo>
                  <a:pt x="2126" y="410"/>
                  <a:pt x="2499" y="723"/>
                  <a:pt x="2944" y="885"/>
                </a:cubicBezTo>
                <a:lnTo>
                  <a:pt x="2198" y="2935"/>
                </a:lnTo>
                <a:close/>
              </a:path>
            </a:pathLst>
          </a:custGeom>
          <a:solidFill>
            <a:schemeClr val="accent3">
              <a:lumMod val="20000"/>
              <a:lumOff val="80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8" name="Freeform 36">
            <a:extLst>
              <a:ext uri="{FF2B5EF4-FFF2-40B4-BE49-F238E27FC236}">
                <a16:creationId xmlns:a16="http://schemas.microsoft.com/office/drawing/2014/main" id="{0750F1E1-C761-40CD-8AEF-296CA3EB8525}"/>
              </a:ext>
            </a:extLst>
          </p:cNvPr>
          <p:cNvSpPr>
            <a:spLocks/>
          </p:cNvSpPr>
          <p:nvPr/>
        </p:nvSpPr>
        <p:spPr bwMode="auto">
          <a:xfrm>
            <a:off x="3259197" y="2607850"/>
            <a:ext cx="1686398" cy="1869061"/>
          </a:xfrm>
          <a:custGeom>
            <a:avLst/>
            <a:gdLst>
              <a:gd name="T0" fmla="*/ 669 w 2558"/>
              <a:gd name="T1" fmla="*/ 2825 h 2825"/>
              <a:gd name="T2" fmla="*/ 171 w 2558"/>
              <a:gd name="T3" fmla="*/ 0 h 2825"/>
              <a:gd name="T4" fmla="*/ 2319 w 2558"/>
              <a:gd name="T5" fmla="*/ 379 h 2825"/>
              <a:gd name="T6" fmla="*/ 2558 w 2558"/>
              <a:gd name="T7" fmla="*/ 1735 h 2825"/>
              <a:gd name="T8" fmla="*/ 669 w 2558"/>
              <a:gd name="T9" fmla="*/ 2825 h 2825"/>
            </a:gdLst>
            <a:ahLst/>
            <a:cxnLst>
              <a:cxn ang="0">
                <a:pos x="T0" y="T1"/>
              </a:cxn>
              <a:cxn ang="0">
                <a:pos x="T2" y="T3"/>
              </a:cxn>
              <a:cxn ang="0">
                <a:pos x="T4" y="T5"/>
              </a:cxn>
              <a:cxn ang="0">
                <a:pos x="T6" y="T7"/>
              </a:cxn>
              <a:cxn ang="0">
                <a:pos x="T8" y="T9"/>
              </a:cxn>
            </a:cxnLst>
            <a:rect l="0" t="0" r="r" b="b"/>
            <a:pathLst>
              <a:path w="2558" h="2825">
                <a:moveTo>
                  <a:pt x="669" y="2825"/>
                </a:moveTo>
                <a:cubicBezTo>
                  <a:pt x="176" y="1971"/>
                  <a:pt x="0" y="971"/>
                  <a:pt x="171" y="0"/>
                </a:cubicBezTo>
                <a:lnTo>
                  <a:pt x="2319" y="379"/>
                </a:lnTo>
                <a:cubicBezTo>
                  <a:pt x="2237" y="845"/>
                  <a:pt x="2321" y="1325"/>
                  <a:pt x="2558" y="1735"/>
                </a:cubicBezTo>
                <a:lnTo>
                  <a:pt x="669" y="2825"/>
                </a:lnTo>
                <a:close/>
              </a:path>
            </a:pathLst>
          </a:custGeom>
          <a:solidFill>
            <a:schemeClr val="accent2">
              <a:lumMod val="10000"/>
              <a:lumOff val="90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9" name="Freeform 38">
            <a:extLst>
              <a:ext uri="{FF2B5EF4-FFF2-40B4-BE49-F238E27FC236}">
                <a16:creationId xmlns:a16="http://schemas.microsoft.com/office/drawing/2014/main" id="{E4D76374-2A9C-42E3-908C-5CB013792E44}"/>
              </a:ext>
            </a:extLst>
          </p:cNvPr>
          <p:cNvSpPr>
            <a:spLocks/>
          </p:cNvSpPr>
          <p:nvPr/>
        </p:nvSpPr>
        <p:spPr bwMode="auto">
          <a:xfrm>
            <a:off x="3371747" y="963887"/>
            <a:ext cx="1870906" cy="1894893"/>
          </a:xfrm>
          <a:custGeom>
            <a:avLst/>
            <a:gdLst>
              <a:gd name="T0" fmla="*/ 0 w 2837"/>
              <a:gd name="T1" fmla="*/ 2485 h 2864"/>
              <a:gd name="T2" fmla="*/ 1435 w 2837"/>
              <a:gd name="T3" fmla="*/ 0 h 2864"/>
              <a:gd name="T4" fmla="*/ 2837 w 2837"/>
              <a:gd name="T5" fmla="*/ 1671 h 2864"/>
              <a:gd name="T6" fmla="*/ 2148 w 2837"/>
              <a:gd name="T7" fmla="*/ 2864 h 2864"/>
              <a:gd name="T8" fmla="*/ 0 w 2837"/>
              <a:gd name="T9" fmla="*/ 2485 h 2864"/>
            </a:gdLst>
            <a:ahLst/>
            <a:cxnLst>
              <a:cxn ang="0">
                <a:pos x="T0" y="T1"/>
              </a:cxn>
              <a:cxn ang="0">
                <a:pos x="T2" y="T3"/>
              </a:cxn>
              <a:cxn ang="0">
                <a:pos x="T4" y="T5"/>
              </a:cxn>
              <a:cxn ang="0">
                <a:pos x="T6" y="T7"/>
              </a:cxn>
              <a:cxn ang="0">
                <a:pos x="T8" y="T9"/>
              </a:cxn>
            </a:cxnLst>
            <a:rect l="0" t="0" r="r" b="b"/>
            <a:pathLst>
              <a:path w="2837" h="2864">
                <a:moveTo>
                  <a:pt x="0" y="2485"/>
                </a:moveTo>
                <a:cubicBezTo>
                  <a:pt x="171" y="1514"/>
                  <a:pt x="679" y="634"/>
                  <a:pt x="1435" y="0"/>
                </a:cubicBezTo>
                <a:lnTo>
                  <a:pt x="2837" y="1671"/>
                </a:lnTo>
                <a:cubicBezTo>
                  <a:pt x="2474" y="1975"/>
                  <a:pt x="2230" y="2397"/>
                  <a:pt x="2148" y="2864"/>
                </a:cubicBezTo>
                <a:lnTo>
                  <a:pt x="0" y="2485"/>
                </a:lnTo>
                <a:close/>
              </a:path>
            </a:pathLst>
          </a:custGeom>
          <a:solidFill>
            <a:schemeClr val="accent2">
              <a:lumMod val="10000"/>
              <a:lumOff val="90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20" name="Freeform 40">
            <a:extLst>
              <a:ext uri="{FF2B5EF4-FFF2-40B4-BE49-F238E27FC236}">
                <a16:creationId xmlns:a16="http://schemas.microsoft.com/office/drawing/2014/main" id="{CC2D71FB-5742-4330-9789-441EAA08DDB6}"/>
              </a:ext>
            </a:extLst>
          </p:cNvPr>
          <p:cNvSpPr>
            <a:spLocks/>
          </p:cNvSpPr>
          <p:nvPr/>
        </p:nvSpPr>
        <p:spPr bwMode="auto">
          <a:xfrm>
            <a:off x="4318270" y="314420"/>
            <a:ext cx="1776808" cy="1754667"/>
          </a:xfrm>
          <a:custGeom>
            <a:avLst/>
            <a:gdLst>
              <a:gd name="T0" fmla="*/ 0 w 2696"/>
              <a:gd name="T1" fmla="*/ 982 h 2653"/>
              <a:gd name="T2" fmla="*/ 2696 w 2696"/>
              <a:gd name="T3" fmla="*/ 0 h 2653"/>
              <a:gd name="T4" fmla="*/ 2696 w 2696"/>
              <a:gd name="T5" fmla="*/ 2182 h 2653"/>
              <a:gd name="T6" fmla="*/ 1402 w 2696"/>
              <a:gd name="T7" fmla="*/ 2653 h 2653"/>
              <a:gd name="T8" fmla="*/ 0 w 2696"/>
              <a:gd name="T9" fmla="*/ 982 h 2653"/>
            </a:gdLst>
            <a:ahLst/>
            <a:cxnLst>
              <a:cxn ang="0">
                <a:pos x="T0" y="T1"/>
              </a:cxn>
              <a:cxn ang="0">
                <a:pos x="T2" y="T3"/>
              </a:cxn>
              <a:cxn ang="0">
                <a:pos x="T4" y="T5"/>
              </a:cxn>
              <a:cxn ang="0">
                <a:pos x="T6" y="T7"/>
              </a:cxn>
              <a:cxn ang="0">
                <a:pos x="T8" y="T9"/>
              </a:cxn>
            </a:cxnLst>
            <a:rect l="0" t="0" r="r" b="b"/>
            <a:pathLst>
              <a:path w="2696" h="2653">
                <a:moveTo>
                  <a:pt x="0" y="982"/>
                </a:moveTo>
                <a:cubicBezTo>
                  <a:pt x="755" y="348"/>
                  <a:pt x="1710" y="0"/>
                  <a:pt x="2696" y="0"/>
                </a:cubicBezTo>
                <a:lnTo>
                  <a:pt x="2696" y="2182"/>
                </a:lnTo>
                <a:cubicBezTo>
                  <a:pt x="2222" y="2182"/>
                  <a:pt x="1764" y="2348"/>
                  <a:pt x="1402" y="2653"/>
                </a:cubicBezTo>
                <a:lnTo>
                  <a:pt x="0" y="982"/>
                </a:lnTo>
                <a:close/>
              </a:path>
            </a:pathLst>
          </a:custGeom>
          <a:solidFill>
            <a:schemeClr val="accent2">
              <a:lumMod val="10000"/>
              <a:lumOff val="90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29" name="TextBox 28">
            <a:extLst>
              <a:ext uri="{FF2B5EF4-FFF2-40B4-BE49-F238E27FC236}">
                <a16:creationId xmlns:a16="http://schemas.microsoft.com/office/drawing/2014/main" id="{6BC088CD-03DD-47DA-BB62-43EAD7EEA9DF}"/>
              </a:ext>
            </a:extLst>
          </p:cNvPr>
          <p:cNvSpPr txBox="1"/>
          <p:nvPr/>
        </p:nvSpPr>
        <p:spPr>
          <a:xfrm rot="20543450">
            <a:off x="4749542" y="1071888"/>
            <a:ext cx="1452302" cy="912349"/>
          </a:xfrm>
          <a:prstGeom prst="rect">
            <a:avLst/>
          </a:prstGeom>
          <a:noFill/>
          <a:ln w="12700">
            <a:noFill/>
          </a:ln>
        </p:spPr>
        <p:txBody>
          <a:bodyPr spcFirstLastPara="1" wrap="square" lIns="0" tIns="0" rIns="0" bIns="0" numCol="1" rtlCol="0">
            <a:prstTxWarp prst="textArchUp">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Events</a:t>
            </a:r>
            <a:br>
              <a:rPr kumimoji="0" lang="en-IN" sz="1568" b="0" i="0" u="none" strike="noStrike" kern="1200" cap="none" spc="0" normalizeH="0" baseline="0" noProof="0" dirty="0">
                <a:ln>
                  <a:noFill/>
                </a:ln>
                <a:solidFill>
                  <a:srgbClr val="000000"/>
                </a:solidFill>
                <a:effectLst/>
                <a:uLnTx/>
                <a:uFillTx/>
                <a:latin typeface="Segoe UI Semilight"/>
                <a:ea typeface="+mn-ea"/>
                <a:cs typeface="+mn-cs"/>
              </a:rPr>
            </a:b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(Inspire)</a:t>
            </a:r>
            <a:endParaRPr kumimoji="0" lang="en-US" sz="1568" b="0" i="0" u="none" strike="noStrike" kern="1200" cap="none" spc="0" normalizeH="0" baseline="0" noProof="0" dirty="0" err="1">
              <a:ln>
                <a:noFill/>
              </a:ln>
              <a:solidFill>
                <a:srgbClr val="000000"/>
              </a:solidFill>
              <a:effectLst/>
              <a:uLnTx/>
              <a:uFillTx/>
              <a:latin typeface="Segoe UI Semilight"/>
              <a:ea typeface="+mn-ea"/>
              <a:cs typeface="+mn-cs"/>
            </a:endParaRPr>
          </a:p>
        </p:txBody>
      </p:sp>
      <p:sp>
        <p:nvSpPr>
          <p:cNvPr id="30" name="TextBox 29">
            <a:extLst>
              <a:ext uri="{FF2B5EF4-FFF2-40B4-BE49-F238E27FC236}">
                <a16:creationId xmlns:a16="http://schemas.microsoft.com/office/drawing/2014/main" id="{1DC6383B-A54A-43C5-8AAC-77C3E0A19C3C}"/>
              </a:ext>
            </a:extLst>
          </p:cNvPr>
          <p:cNvSpPr txBox="1"/>
          <p:nvPr/>
        </p:nvSpPr>
        <p:spPr>
          <a:xfrm rot="18000000">
            <a:off x="3480716" y="1751830"/>
            <a:ext cx="1694091" cy="697629"/>
          </a:xfrm>
          <a:prstGeom prst="rect">
            <a:avLst/>
          </a:prstGeom>
          <a:noFill/>
          <a:ln w="12700">
            <a:noFill/>
          </a:ln>
        </p:spPr>
        <p:txBody>
          <a:bodyPr spcFirstLastPara="1" wrap="square" lIns="0" tIns="0" rIns="0" bIns="0" numCol="1" rtlCol="0">
            <a:prstTxWarp prst="textArchUp">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Communication</a:t>
            </a:r>
            <a:endParaRPr kumimoji="0" lang="en-US" sz="1568" b="0" i="0" u="none" strike="noStrike" kern="1200" cap="none" spc="0" normalizeH="0" baseline="0" noProof="0" dirty="0" err="1">
              <a:ln>
                <a:noFill/>
              </a:ln>
              <a:solidFill>
                <a:srgbClr val="000000"/>
              </a:solidFill>
              <a:effectLst/>
              <a:uLnTx/>
              <a:uFillTx/>
              <a:latin typeface="Segoe UI Semilight"/>
              <a:ea typeface="+mn-ea"/>
              <a:cs typeface="+mn-cs"/>
            </a:endParaRPr>
          </a:p>
        </p:txBody>
      </p:sp>
      <p:sp>
        <p:nvSpPr>
          <p:cNvPr id="31" name="TextBox 30">
            <a:extLst>
              <a:ext uri="{FF2B5EF4-FFF2-40B4-BE49-F238E27FC236}">
                <a16:creationId xmlns:a16="http://schemas.microsoft.com/office/drawing/2014/main" id="{05E36850-3408-437C-AFAD-31E5A05B5E32}"/>
              </a:ext>
            </a:extLst>
          </p:cNvPr>
          <p:cNvSpPr txBox="1"/>
          <p:nvPr/>
        </p:nvSpPr>
        <p:spPr>
          <a:xfrm rot="15558173">
            <a:off x="3678698" y="2997497"/>
            <a:ext cx="1550619" cy="697629"/>
          </a:xfrm>
          <a:prstGeom prst="rect">
            <a:avLst/>
          </a:prstGeom>
          <a:noFill/>
          <a:ln w="12700">
            <a:noFill/>
          </a:ln>
        </p:spPr>
        <p:txBody>
          <a:bodyPr spcFirstLastPara="1" wrap="square" lIns="0" tIns="0" rIns="0" bIns="0" numCol="1" rtlCol="0">
            <a:prstTxWarp prst="textArchUp">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Microsoft</a:t>
            </a:r>
          </a:p>
          <a:p>
            <a:pPr marL="0" marR="0" lvl="0" indent="0" algn="ctr" defTabSz="914314" rtl="0" eaLnBrk="1" fontAlgn="auto" latinLnBrk="0" hangingPunct="1">
              <a:lnSpc>
                <a:spcPct val="100000"/>
              </a:lnSpc>
              <a:spcBef>
                <a:spcPts val="0"/>
              </a:spcBef>
              <a:spcAft>
                <a:spcPts val="0"/>
              </a:spcAft>
              <a:buClrTx/>
              <a:buSzTx/>
              <a:buFontTx/>
              <a:buNone/>
              <a:tabLst/>
              <a:defRPr/>
            </a:pPr>
            <a:r>
              <a:rPr lang="en-IN" sz="1568" dirty="0">
                <a:solidFill>
                  <a:srgbClr val="000000"/>
                </a:solidFill>
                <a:latin typeface="Segoe UI Semilight"/>
              </a:rPr>
              <a:t>Partner</a:t>
            </a:r>
          </a:p>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Network</a:t>
            </a:r>
          </a:p>
        </p:txBody>
      </p:sp>
      <p:sp>
        <p:nvSpPr>
          <p:cNvPr id="32" name="TextBox 31">
            <a:extLst>
              <a:ext uri="{FF2B5EF4-FFF2-40B4-BE49-F238E27FC236}">
                <a16:creationId xmlns:a16="http://schemas.microsoft.com/office/drawing/2014/main" id="{EE3172AA-ECDA-4ADD-B887-8EDCCA239A4A}"/>
              </a:ext>
            </a:extLst>
          </p:cNvPr>
          <p:cNvSpPr txBox="1"/>
          <p:nvPr/>
        </p:nvSpPr>
        <p:spPr>
          <a:xfrm rot="1097715">
            <a:off x="5976889" y="912401"/>
            <a:ext cx="1452302" cy="912349"/>
          </a:xfrm>
          <a:prstGeom prst="rect">
            <a:avLst/>
          </a:prstGeom>
          <a:noFill/>
          <a:ln w="12700">
            <a:noFill/>
          </a:ln>
        </p:spPr>
        <p:txBody>
          <a:bodyPr spcFirstLastPara="1" wrap="square" lIns="0" tIns="0" rIns="0" bIns="0" numCol="1" rtlCol="0">
            <a:prstTxWarp prst="textArchUp">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P-Seller</a:t>
            </a:r>
          </a:p>
        </p:txBody>
      </p:sp>
      <p:sp>
        <p:nvSpPr>
          <p:cNvPr id="33" name="TextBox 32">
            <a:extLst>
              <a:ext uri="{FF2B5EF4-FFF2-40B4-BE49-F238E27FC236}">
                <a16:creationId xmlns:a16="http://schemas.microsoft.com/office/drawing/2014/main" id="{E39C3C64-0989-4CDE-ABA1-8C63133F7CD6}"/>
              </a:ext>
            </a:extLst>
          </p:cNvPr>
          <p:cNvSpPr txBox="1"/>
          <p:nvPr/>
        </p:nvSpPr>
        <p:spPr>
          <a:xfrm rot="3604660">
            <a:off x="6782989" y="1893534"/>
            <a:ext cx="1550790" cy="912349"/>
          </a:xfrm>
          <a:prstGeom prst="rect">
            <a:avLst/>
          </a:prstGeom>
          <a:noFill/>
          <a:ln w="12700">
            <a:noFill/>
          </a:ln>
        </p:spPr>
        <p:txBody>
          <a:bodyPr spcFirstLastPara="1" wrap="square" lIns="0" tIns="0" rIns="0" bIns="0" numCol="1" rtlCol="0">
            <a:prstTxWarp prst="textArchUp">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Cloud</a:t>
            </a:r>
            <a:br>
              <a:rPr kumimoji="0" lang="en-IN" sz="1568" b="0" i="0" u="none" strike="noStrike" kern="1200" cap="none" spc="0" normalizeH="0" baseline="0" noProof="0" dirty="0">
                <a:ln>
                  <a:noFill/>
                </a:ln>
                <a:solidFill>
                  <a:srgbClr val="000000"/>
                </a:solidFill>
                <a:effectLst/>
                <a:uLnTx/>
                <a:uFillTx/>
                <a:latin typeface="Segoe UI Semilight"/>
                <a:ea typeface="+mn-ea"/>
                <a:cs typeface="+mn-cs"/>
              </a:rPr>
            </a:b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Ready</a:t>
            </a:r>
          </a:p>
        </p:txBody>
      </p:sp>
      <p:sp>
        <p:nvSpPr>
          <p:cNvPr id="34" name="TextBox 33">
            <a:extLst>
              <a:ext uri="{FF2B5EF4-FFF2-40B4-BE49-F238E27FC236}">
                <a16:creationId xmlns:a16="http://schemas.microsoft.com/office/drawing/2014/main" id="{872DA16A-1107-4293-8E67-7335D9630A79}"/>
              </a:ext>
            </a:extLst>
          </p:cNvPr>
          <p:cNvSpPr txBox="1"/>
          <p:nvPr/>
        </p:nvSpPr>
        <p:spPr>
          <a:xfrm rot="16870655">
            <a:off x="6762669" y="2735234"/>
            <a:ext cx="1596753" cy="1308297"/>
          </a:xfrm>
          <a:prstGeom prst="rect">
            <a:avLst/>
          </a:prstGeom>
          <a:noFill/>
          <a:ln w="12700">
            <a:noFill/>
          </a:ln>
        </p:spPr>
        <p:txBody>
          <a:bodyPr spcFirstLastPara="1" wrap="square" lIns="0" tIns="0" rIns="0" bIns="0" numCol="1" rtlCol="0">
            <a:prstTxWarp prst="textArchDown">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Customer/ Partner</a:t>
            </a:r>
          </a:p>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 Journey </a:t>
            </a:r>
          </a:p>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(Secret Shopper)</a:t>
            </a:r>
          </a:p>
        </p:txBody>
      </p:sp>
      <p:sp>
        <p:nvSpPr>
          <p:cNvPr id="35" name="TextBox 34">
            <a:extLst>
              <a:ext uri="{FF2B5EF4-FFF2-40B4-BE49-F238E27FC236}">
                <a16:creationId xmlns:a16="http://schemas.microsoft.com/office/drawing/2014/main" id="{F0C7DD26-5F1A-48B1-91CF-77D78CFDBC3F}"/>
              </a:ext>
            </a:extLst>
          </p:cNvPr>
          <p:cNvSpPr txBox="1"/>
          <p:nvPr/>
        </p:nvSpPr>
        <p:spPr>
          <a:xfrm rot="19161597">
            <a:off x="6822527" y="4149700"/>
            <a:ext cx="1038780" cy="912349"/>
          </a:xfrm>
          <a:prstGeom prst="rect">
            <a:avLst/>
          </a:prstGeom>
          <a:noFill/>
          <a:ln w="12700">
            <a:noFill/>
          </a:ln>
        </p:spPr>
        <p:txBody>
          <a:bodyPr spcFirstLastPara="1" wrap="square" lIns="0" tIns="0" rIns="0" bIns="0" numCol="1" rtlCol="0">
            <a:prstTxWarp prst="textArchDown">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PIE</a:t>
            </a:r>
          </a:p>
        </p:txBody>
      </p:sp>
      <p:sp>
        <p:nvSpPr>
          <p:cNvPr id="36" name="TextBox 35">
            <a:extLst>
              <a:ext uri="{FF2B5EF4-FFF2-40B4-BE49-F238E27FC236}">
                <a16:creationId xmlns:a16="http://schemas.microsoft.com/office/drawing/2014/main" id="{F6510D94-B76D-40EC-A468-CF871AFA12AE}"/>
              </a:ext>
            </a:extLst>
          </p:cNvPr>
          <p:cNvSpPr txBox="1"/>
          <p:nvPr/>
        </p:nvSpPr>
        <p:spPr>
          <a:xfrm>
            <a:off x="5204368" y="4597584"/>
            <a:ext cx="1801120" cy="912349"/>
          </a:xfrm>
          <a:prstGeom prst="rect">
            <a:avLst/>
          </a:prstGeom>
          <a:noFill/>
          <a:ln w="12700">
            <a:noFill/>
          </a:ln>
        </p:spPr>
        <p:txBody>
          <a:bodyPr spcFirstLastPara="1" wrap="square" lIns="0" tIns="0" rIns="0" bIns="0" numCol="1" rtlCol="0">
            <a:prstTxWarp prst="textArchDown">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Local Accelerators</a:t>
            </a:r>
          </a:p>
        </p:txBody>
      </p:sp>
      <p:sp>
        <p:nvSpPr>
          <p:cNvPr id="37" name="TextBox 36">
            <a:extLst>
              <a:ext uri="{FF2B5EF4-FFF2-40B4-BE49-F238E27FC236}">
                <a16:creationId xmlns:a16="http://schemas.microsoft.com/office/drawing/2014/main" id="{20CDF286-7F3C-4EF0-84F6-C8C8B495C395}"/>
              </a:ext>
            </a:extLst>
          </p:cNvPr>
          <p:cNvSpPr txBox="1"/>
          <p:nvPr/>
        </p:nvSpPr>
        <p:spPr>
          <a:xfrm rot="2554527">
            <a:off x="4090354" y="4008475"/>
            <a:ext cx="1801120" cy="912349"/>
          </a:xfrm>
          <a:prstGeom prst="rect">
            <a:avLst/>
          </a:prstGeom>
          <a:noFill/>
          <a:ln w="12700">
            <a:noFill/>
          </a:ln>
        </p:spPr>
        <p:txBody>
          <a:bodyPr spcFirstLastPara="1" wrap="square" lIns="0" tIns="0" rIns="0" bIns="0" numCol="1" rtlCol="0">
            <a:prstTxWarp prst="textArchDown">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Channel</a:t>
            </a:r>
            <a:br>
              <a:rPr kumimoji="0" lang="en-IN" sz="1568" b="0" i="0" u="none" strike="noStrike" kern="1200" cap="none" spc="0" normalizeH="0" baseline="0" noProof="0" dirty="0">
                <a:ln>
                  <a:noFill/>
                </a:ln>
                <a:solidFill>
                  <a:srgbClr val="000000"/>
                </a:solidFill>
                <a:effectLst/>
                <a:uLnTx/>
                <a:uFillTx/>
                <a:latin typeface="Segoe UI Semilight"/>
                <a:ea typeface="+mn-ea"/>
                <a:cs typeface="+mn-cs"/>
              </a:rPr>
            </a:br>
            <a:r>
              <a:rPr kumimoji="0" lang="en-IN" sz="1568" b="0" i="0" u="none" strike="noStrike" kern="1200" cap="none" spc="0" normalizeH="0" baseline="0" noProof="0" dirty="0">
                <a:ln>
                  <a:noFill/>
                </a:ln>
                <a:solidFill>
                  <a:srgbClr val="000000"/>
                </a:solidFill>
                <a:effectLst/>
                <a:uLnTx/>
                <a:uFillTx/>
                <a:latin typeface="Segoe UI Semilight"/>
                <a:ea typeface="+mn-ea"/>
                <a:cs typeface="+mn-cs"/>
              </a:rPr>
              <a:t>Incentives</a:t>
            </a:r>
          </a:p>
        </p:txBody>
      </p:sp>
      <p:sp>
        <p:nvSpPr>
          <p:cNvPr id="3" name="Freeform 6">
            <a:extLst>
              <a:ext uri="{FF2B5EF4-FFF2-40B4-BE49-F238E27FC236}">
                <a16:creationId xmlns:a16="http://schemas.microsoft.com/office/drawing/2014/main" id="{8A9DED1E-F466-43E1-A46A-5B787FD73716}"/>
              </a:ext>
            </a:extLst>
          </p:cNvPr>
          <p:cNvSpPr>
            <a:spLocks/>
          </p:cNvSpPr>
          <p:nvPr/>
        </p:nvSpPr>
        <p:spPr bwMode="auto">
          <a:xfrm>
            <a:off x="6095078" y="21054"/>
            <a:ext cx="1966850" cy="952059"/>
          </a:xfrm>
          <a:custGeom>
            <a:avLst/>
            <a:gdLst>
              <a:gd name="T0" fmla="*/ 0 w 2982"/>
              <a:gd name="T1" fmla="*/ 0 h 1441"/>
              <a:gd name="T2" fmla="*/ 2982 w 2982"/>
              <a:gd name="T3" fmla="*/ 1086 h 1441"/>
              <a:gd name="T4" fmla="*/ 2684 w 2982"/>
              <a:gd name="T5" fmla="*/ 1441 h 1441"/>
              <a:gd name="T6" fmla="*/ 0 w 2982"/>
              <a:gd name="T7" fmla="*/ 464 h 1441"/>
              <a:gd name="T8" fmla="*/ 0 w 2982"/>
              <a:gd name="T9" fmla="*/ 0 h 1441"/>
            </a:gdLst>
            <a:ahLst/>
            <a:cxnLst>
              <a:cxn ang="0">
                <a:pos x="T0" y="T1"/>
              </a:cxn>
              <a:cxn ang="0">
                <a:pos x="T2" y="T3"/>
              </a:cxn>
              <a:cxn ang="0">
                <a:pos x="T4" y="T5"/>
              </a:cxn>
              <a:cxn ang="0">
                <a:pos x="T6" y="T7"/>
              </a:cxn>
              <a:cxn ang="0">
                <a:pos x="T8" y="T9"/>
              </a:cxn>
            </a:cxnLst>
            <a:rect l="0" t="0" r="r" b="b"/>
            <a:pathLst>
              <a:path w="2982" h="1441">
                <a:moveTo>
                  <a:pt x="0" y="0"/>
                </a:moveTo>
                <a:cubicBezTo>
                  <a:pt x="1091" y="0"/>
                  <a:pt x="2147" y="385"/>
                  <a:pt x="2982" y="1086"/>
                </a:cubicBezTo>
                <a:lnTo>
                  <a:pt x="2684" y="1441"/>
                </a:lnTo>
                <a:cubicBezTo>
                  <a:pt x="1932" y="810"/>
                  <a:pt x="982" y="464"/>
                  <a:pt x="0" y="464"/>
                </a:cubicBezTo>
                <a:lnTo>
                  <a:pt x="0" y="0"/>
                </a:lnTo>
                <a:close/>
              </a:path>
            </a:pathLst>
          </a:custGeom>
          <a:solidFill>
            <a:schemeClr val="bg1">
              <a:lumMod val="85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4" name="Freeform 8">
            <a:extLst>
              <a:ext uri="{FF2B5EF4-FFF2-40B4-BE49-F238E27FC236}">
                <a16:creationId xmlns:a16="http://schemas.microsoft.com/office/drawing/2014/main" id="{22A9BAEB-DD1F-45E7-9BF9-504D77DB3887}"/>
              </a:ext>
            </a:extLst>
          </p:cNvPr>
          <p:cNvSpPr>
            <a:spLocks/>
          </p:cNvSpPr>
          <p:nvPr/>
        </p:nvSpPr>
        <p:spPr bwMode="auto">
          <a:xfrm>
            <a:off x="7864504" y="738787"/>
            <a:ext cx="1243581" cy="1870906"/>
          </a:xfrm>
          <a:custGeom>
            <a:avLst/>
            <a:gdLst>
              <a:gd name="T0" fmla="*/ 298 w 1885"/>
              <a:gd name="T1" fmla="*/ 0 h 2829"/>
              <a:gd name="T2" fmla="*/ 1885 w 1885"/>
              <a:gd name="T3" fmla="*/ 2748 h 2829"/>
              <a:gd name="T4" fmla="*/ 1428 w 1885"/>
              <a:gd name="T5" fmla="*/ 2829 h 2829"/>
              <a:gd name="T6" fmla="*/ 0 w 1885"/>
              <a:gd name="T7" fmla="*/ 355 h 2829"/>
              <a:gd name="T8" fmla="*/ 298 w 1885"/>
              <a:gd name="T9" fmla="*/ 0 h 2829"/>
            </a:gdLst>
            <a:ahLst/>
            <a:cxnLst>
              <a:cxn ang="0">
                <a:pos x="T0" y="T1"/>
              </a:cxn>
              <a:cxn ang="0">
                <a:pos x="T2" y="T3"/>
              </a:cxn>
              <a:cxn ang="0">
                <a:pos x="T4" y="T5"/>
              </a:cxn>
              <a:cxn ang="0">
                <a:pos x="T6" y="T7"/>
              </a:cxn>
              <a:cxn ang="0">
                <a:pos x="T8" y="T9"/>
              </a:cxn>
            </a:cxnLst>
            <a:rect l="0" t="0" r="r" b="b"/>
            <a:pathLst>
              <a:path w="1885" h="2829">
                <a:moveTo>
                  <a:pt x="298" y="0"/>
                </a:moveTo>
                <a:cubicBezTo>
                  <a:pt x="1134" y="701"/>
                  <a:pt x="1696" y="1674"/>
                  <a:pt x="1885" y="2748"/>
                </a:cubicBezTo>
                <a:lnTo>
                  <a:pt x="1428" y="2829"/>
                </a:lnTo>
                <a:cubicBezTo>
                  <a:pt x="1258" y="1862"/>
                  <a:pt x="752" y="986"/>
                  <a:pt x="0" y="355"/>
                </a:cubicBezTo>
                <a:lnTo>
                  <a:pt x="298" y="0"/>
                </a:lnTo>
                <a:close/>
              </a:path>
            </a:pathLst>
          </a:custGeom>
          <a:solidFill>
            <a:schemeClr val="bg1">
              <a:lumMod val="85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5" name="Freeform 10">
            <a:extLst>
              <a:ext uri="{FF2B5EF4-FFF2-40B4-BE49-F238E27FC236}">
                <a16:creationId xmlns:a16="http://schemas.microsoft.com/office/drawing/2014/main" id="{3EF548AB-00BD-4F0C-B368-0DC902F83CB9}"/>
              </a:ext>
            </a:extLst>
          </p:cNvPr>
          <p:cNvSpPr>
            <a:spLocks/>
          </p:cNvSpPr>
          <p:nvPr/>
        </p:nvSpPr>
        <p:spPr bwMode="auto">
          <a:xfrm>
            <a:off x="8478914" y="2556187"/>
            <a:ext cx="754637" cy="2068330"/>
          </a:xfrm>
          <a:custGeom>
            <a:avLst/>
            <a:gdLst>
              <a:gd name="T0" fmla="*/ 953 w 1143"/>
              <a:gd name="T1" fmla="*/ 0 h 3126"/>
              <a:gd name="T2" fmla="*/ 402 w 1143"/>
              <a:gd name="T3" fmla="*/ 3126 h 3126"/>
              <a:gd name="T4" fmla="*/ 0 w 1143"/>
              <a:gd name="T5" fmla="*/ 2894 h 3126"/>
              <a:gd name="T6" fmla="*/ 496 w 1143"/>
              <a:gd name="T7" fmla="*/ 81 h 3126"/>
              <a:gd name="T8" fmla="*/ 953 w 1143"/>
              <a:gd name="T9" fmla="*/ 0 h 3126"/>
            </a:gdLst>
            <a:ahLst/>
            <a:cxnLst>
              <a:cxn ang="0">
                <a:pos x="T0" y="T1"/>
              </a:cxn>
              <a:cxn ang="0">
                <a:pos x="T2" y="T3"/>
              </a:cxn>
              <a:cxn ang="0">
                <a:pos x="T4" y="T5"/>
              </a:cxn>
              <a:cxn ang="0">
                <a:pos x="T6" y="T7"/>
              </a:cxn>
              <a:cxn ang="0">
                <a:pos x="T8" y="T9"/>
              </a:cxn>
            </a:cxnLst>
            <a:rect l="0" t="0" r="r" b="b"/>
            <a:pathLst>
              <a:path w="1143" h="3126">
                <a:moveTo>
                  <a:pt x="953" y="0"/>
                </a:moveTo>
                <a:cubicBezTo>
                  <a:pt x="1143" y="1075"/>
                  <a:pt x="947" y="2181"/>
                  <a:pt x="402" y="3126"/>
                </a:cubicBezTo>
                <a:lnTo>
                  <a:pt x="0" y="2894"/>
                </a:lnTo>
                <a:cubicBezTo>
                  <a:pt x="491" y="2044"/>
                  <a:pt x="667" y="1048"/>
                  <a:pt x="496" y="81"/>
                </a:cubicBezTo>
                <a:lnTo>
                  <a:pt x="953" y="0"/>
                </a:lnTo>
                <a:close/>
              </a:path>
            </a:pathLst>
          </a:custGeom>
          <a:solidFill>
            <a:schemeClr val="bg1">
              <a:lumMod val="85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6" name="Freeform 12">
            <a:extLst>
              <a:ext uri="{FF2B5EF4-FFF2-40B4-BE49-F238E27FC236}">
                <a16:creationId xmlns:a16="http://schemas.microsoft.com/office/drawing/2014/main" id="{17729BD8-CABA-4A81-8A29-1AD8770BB22B}"/>
              </a:ext>
            </a:extLst>
          </p:cNvPr>
          <p:cNvSpPr>
            <a:spLocks/>
          </p:cNvSpPr>
          <p:nvPr/>
        </p:nvSpPr>
        <p:spPr bwMode="auto">
          <a:xfrm>
            <a:off x="7037911" y="4471376"/>
            <a:ext cx="1706694" cy="1503737"/>
          </a:xfrm>
          <a:custGeom>
            <a:avLst/>
            <a:gdLst>
              <a:gd name="T0" fmla="*/ 2590 w 2590"/>
              <a:gd name="T1" fmla="*/ 232 h 2272"/>
              <a:gd name="T2" fmla="*/ 159 w 2590"/>
              <a:gd name="T3" fmla="*/ 2272 h 2272"/>
              <a:gd name="T4" fmla="*/ 0 w 2590"/>
              <a:gd name="T5" fmla="*/ 1836 h 2272"/>
              <a:gd name="T6" fmla="*/ 2188 w 2590"/>
              <a:gd name="T7" fmla="*/ 0 h 2272"/>
              <a:gd name="T8" fmla="*/ 2590 w 2590"/>
              <a:gd name="T9" fmla="*/ 232 h 2272"/>
            </a:gdLst>
            <a:ahLst/>
            <a:cxnLst>
              <a:cxn ang="0">
                <a:pos x="T0" y="T1"/>
              </a:cxn>
              <a:cxn ang="0">
                <a:pos x="T2" y="T3"/>
              </a:cxn>
              <a:cxn ang="0">
                <a:pos x="T4" y="T5"/>
              </a:cxn>
              <a:cxn ang="0">
                <a:pos x="T6" y="T7"/>
              </a:cxn>
              <a:cxn ang="0">
                <a:pos x="T8" y="T9"/>
              </a:cxn>
            </a:cxnLst>
            <a:rect l="0" t="0" r="r" b="b"/>
            <a:pathLst>
              <a:path w="2590" h="2272">
                <a:moveTo>
                  <a:pt x="2590" y="232"/>
                </a:moveTo>
                <a:cubicBezTo>
                  <a:pt x="2045" y="1177"/>
                  <a:pt x="1184" y="1899"/>
                  <a:pt x="159" y="2272"/>
                </a:cubicBezTo>
                <a:lnTo>
                  <a:pt x="0" y="1836"/>
                </a:lnTo>
                <a:cubicBezTo>
                  <a:pt x="923" y="1500"/>
                  <a:pt x="1697" y="850"/>
                  <a:pt x="2188" y="0"/>
                </a:cubicBezTo>
                <a:lnTo>
                  <a:pt x="2590" y="232"/>
                </a:lnTo>
                <a:close/>
              </a:path>
            </a:pathLst>
          </a:custGeom>
          <a:solidFill>
            <a:schemeClr val="bg1">
              <a:lumMod val="85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7" name="Freeform 14">
            <a:extLst>
              <a:ext uri="{FF2B5EF4-FFF2-40B4-BE49-F238E27FC236}">
                <a16:creationId xmlns:a16="http://schemas.microsoft.com/office/drawing/2014/main" id="{5431A2A0-C0EE-408C-995B-48E300924F8A}"/>
              </a:ext>
            </a:extLst>
          </p:cNvPr>
          <p:cNvSpPr>
            <a:spLocks/>
          </p:cNvSpPr>
          <p:nvPr/>
        </p:nvSpPr>
        <p:spPr bwMode="auto">
          <a:xfrm>
            <a:off x="5048919" y="5685435"/>
            <a:ext cx="2092315" cy="535072"/>
          </a:xfrm>
          <a:custGeom>
            <a:avLst/>
            <a:gdLst>
              <a:gd name="T0" fmla="*/ 3174 w 3174"/>
              <a:gd name="T1" fmla="*/ 436 h 809"/>
              <a:gd name="T2" fmla="*/ 0 w 3174"/>
              <a:gd name="T3" fmla="*/ 436 h 809"/>
              <a:gd name="T4" fmla="*/ 159 w 3174"/>
              <a:gd name="T5" fmla="*/ 0 h 809"/>
              <a:gd name="T6" fmla="*/ 3015 w 3174"/>
              <a:gd name="T7" fmla="*/ 0 h 809"/>
              <a:gd name="T8" fmla="*/ 3174 w 3174"/>
              <a:gd name="T9" fmla="*/ 436 h 809"/>
            </a:gdLst>
            <a:ahLst/>
            <a:cxnLst>
              <a:cxn ang="0">
                <a:pos x="T0" y="T1"/>
              </a:cxn>
              <a:cxn ang="0">
                <a:pos x="T2" y="T3"/>
              </a:cxn>
              <a:cxn ang="0">
                <a:pos x="T4" y="T5"/>
              </a:cxn>
              <a:cxn ang="0">
                <a:pos x="T6" y="T7"/>
              </a:cxn>
              <a:cxn ang="0">
                <a:pos x="T8" y="T9"/>
              </a:cxn>
            </a:cxnLst>
            <a:rect l="0" t="0" r="r" b="b"/>
            <a:pathLst>
              <a:path w="3174" h="809">
                <a:moveTo>
                  <a:pt x="3174" y="436"/>
                </a:moveTo>
                <a:cubicBezTo>
                  <a:pt x="2149" y="809"/>
                  <a:pt x="1025" y="809"/>
                  <a:pt x="0" y="436"/>
                </a:cubicBezTo>
                <a:lnTo>
                  <a:pt x="159" y="0"/>
                </a:lnTo>
                <a:cubicBezTo>
                  <a:pt x="1081" y="336"/>
                  <a:pt x="2092" y="336"/>
                  <a:pt x="3015" y="0"/>
                </a:cubicBezTo>
                <a:lnTo>
                  <a:pt x="3174" y="436"/>
                </a:lnTo>
                <a:close/>
              </a:path>
            </a:pathLst>
          </a:custGeom>
          <a:solidFill>
            <a:schemeClr val="bg1">
              <a:lumMod val="85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8" name="Freeform 16">
            <a:extLst>
              <a:ext uri="{FF2B5EF4-FFF2-40B4-BE49-F238E27FC236}">
                <a16:creationId xmlns:a16="http://schemas.microsoft.com/office/drawing/2014/main" id="{6170A47E-DD60-4E64-8A11-DC6E7B3D16B5}"/>
              </a:ext>
            </a:extLst>
          </p:cNvPr>
          <p:cNvSpPr>
            <a:spLocks/>
          </p:cNvSpPr>
          <p:nvPr/>
        </p:nvSpPr>
        <p:spPr bwMode="auto">
          <a:xfrm>
            <a:off x="3447396" y="4471376"/>
            <a:ext cx="1706694" cy="1503737"/>
          </a:xfrm>
          <a:custGeom>
            <a:avLst/>
            <a:gdLst>
              <a:gd name="T0" fmla="*/ 2431 w 2590"/>
              <a:gd name="T1" fmla="*/ 2272 h 2272"/>
              <a:gd name="T2" fmla="*/ 0 w 2590"/>
              <a:gd name="T3" fmla="*/ 232 h 2272"/>
              <a:gd name="T4" fmla="*/ 401 w 2590"/>
              <a:gd name="T5" fmla="*/ 0 h 2272"/>
              <a:gd name="T6" fmla="*/ 2590 w 2590"/>
              <a:gd name="T7" fmla="*/ 1836 h 2272"/>
              <a:gd name="T8" fmla="*/ 2431 w 2590"/>
              <a:gd name="T9" fmla="*/ 2272 h 2272"/>
            </a:gdLst>
            <a:ahLst/>
            <a:cxnLst>
              <a:cxn ang="0">
                <a:pos x="T0" y="T1"/>
              </a:cxn>
              <a:cxn ang="0">
                <a:pos x="T2" y="T3"/>
              </a:cxn>
              <a:cxn ang="0">
                <a:pos x="T4" y="T5"/>
              </a:cxn>
              <a:cxn ang="0">
                <a:pos x="T6" y="T7"/>
              </a:cxn>
              <a:cxn ang="0">
                <a:pos x="T8" y="T9"/>
              </a:cxn>
            </a:cxnLst>
            <a:rect l="0" t="0" r="r" b="b"/>
            <a:pathLst>
              <a:path w="2590" h="2272">
                <a:moveTo>
                  <a:pt x="2431" y="2272"/>
                </a:moveTo>
                <a:cubicBezTo>
                  <a:pt x="1406" y="1899"/>
                  <a:pt x="545" y="1177"/>
                  <a:pt x="0" y="232"/>
                </a:cubicBezTo>
                <a:lnTo>
                  <a:pt x="401" y="0"/>
                </a:lnTo>
                <a:cubicBezTo>
                  <a:pt x="892" y="850"/>
                  <a:pt x="1667" y="1500"/>
                  <a:pt x="2590" y="1836"/>
                </a:cubicBezTo>
                <a:lnTo>
                  <a:pt x="2431" y="2272"/>
                </a:lnTo>
                <a:close/>
              </a:path>
            </a:pathLst>
          </a:custGeom>
          <a:solidFill>
            <a:schemeClr val="bg1">
              <a:lumMod val="85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9" name="Freeform 18">
            <a:extLst>
              <a:ext uri="{FF2B5EF4-FFF2-40B4-BE49-F238E27FC236}">
                <a16:creationId xmlns:a16="http://schemas.microsoft.com/office/drawing/2014/main" id="{0FA6535D-E92D-4B0B-A38A-E8F6C893E914}"/>
              </a:ext>
            </a:extLst>
          </p:cNvPr>
          <p:cNvSpPr>
            <a:spLocks/>
          </p:cNvSpPr>
          <p:nvPr/>
        </p:nvSpPr>
        <p:spPr bwMode="auto">
          <a:xfrm>
            <a:off x="2958450" y="2556187"/>
            <a:ext cx="752791" cy="2068330"/>
          </a:xfrm>
          <a:custGeom>
            <a:avLst/>
            <a:gdLst>
              <a:gd name="T0" fmla="*/ 741 w 1142"/>
              <a:gd name="T1" fmla="*/ 3126 h 3126"/>
              <a:gd name="T2" fmla="*/ 189 w 1142"/>
              <a:gd name="T3" fmla="*/ 0 h 3126"/>
              <a:gd name="T4" fmla="*/ 646 w 1142"/>
              <a:gd name="T5" fmla="*/ 81 h 3126"/>
              <a:gd name="T6" fmla="*/ 1142 w 1142"/>
              <a:gd name="T7" fmla="*/ 2894 h 3126"/>
              <a:gd name="T8" fmla="*/ 741 w 1142"/>
              <a:gd name="T9" fmla="*/ 3126 h 3126"/>
            </a:gdLst>
            <a:ahLst/>
            <a:cxnLst>
              <a:cxn ang="0">
                <a:pos x="T0" y="T1"/>
              </a:cxn>
              <a:cxn ang="0">
                <a:pos x="T2" y="T3"/>
              </a:cxn>
              <a:cxn ang="0">
                <a:pos x="T4" y="T5"/>
              </a:cxn>
              <a:cxn ang="0">
                <a:pos x="T6" y="T7"/>
              </a:cxn>
              <a:cxn ang="0">
                <a:pos x="T8" y="T9"/>
              </a:cxn>
            </a:cxnLst>
            <a:rect l="0" t="0" r="r" b="b"/>
            <a:pathLst>
              <a:path w="1142" h="3126">
                <a:moveTo>
                  <a:pt x="741" y="3126"/>
                </a:moveTo>
                <a:cubicBezTo>
                  <a:pt x="195" y="2181"/>
                  <a:pt x="0" y="1075"/>
                  <a:pt x="189" y="0"/>
                </a:cubicBezTo>
                <a:lnTo>
                  <a:pt x="646" y="81"/>
                </a:lnTo>
                <a:cubicBezTo>
                  <a:pt x="476" y="1048"/>
                  <a:pt x="652" y="2044"/>
                  <a:pt x="1142" y="2894"/>
                </a:cubicBezTo>
                <a:lnTo>
                  <a:pt x="741" y="3126"/>
                </a:lnTo>
                <a:close/>
              </a:path>
            </a:pathLst>
          </a:custGeom>
          <a:solidFill>
            <a:schemeClr val="bg1">
              <a:lumMod val="85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0" name="Freeform 20">
            <a:extLst>
              <a:ext uri="{FF2B5EF4-FFF2-40B4-BE49-F238E27FC236}">
                <a16:creationId xmlns:a16="http://schemas.microsoft.com/office/drawing/2014/main" id="{10B0F5E4-34B5-453A-84DB-C4596CE12E16}"/>
              </a:ext>
            </a:extLst>
          </p:cNvPr>
          <p:cNvSpPr>
            <a:spLocks/>
          </p:cNvSpPr>
          <p:nvPr/>
        </p:nvSpPr>
        <p:spPr bwMode="auto">
          <a:xfrm>
            <a:off x="3082070" y="738787"/>
            <a:ext cx="1243581" cy="1870906"/>
          </a:xfrm>
          <a:custGeom>
            <a:avLst/>
            <a:gdLst>
              <a:gd name="T0" fmla="*/ 0 w 1886"/>
              <a:gd name="T1" fmla="*/ 2748 h 2829"/>
              <a:gd name="T2" fmla="*/ 1587 w 1886"/>
              <a:gd name="T3" fmla="*/ 0 h 2829"/>
              <a:gd name="T4" fmla="*/ 1886 w 1886"/>
              <a:gd name="T5" fmla="*/ 355 h 2829"/>
              <a:gd name="T6" fmla="*/ 457 w 1886"/>
              <a:gd name="T7" fmla="*/ 2829 h 2829"/>
              <a:gd name="T8" fmla="*/ 0 w 1886"/>
              <a:gd name="T9" fmla="*/ 2748 h 2829"/>
            </a:gdLst>
            <a:ahLst/>
            <a:cxnLst>
              <a:cxn ang="0">
                <a:pos x="T0" y="T1"/>
              </a:cxn>
              <a:cxn ang="0">
                <a:pos x="T2" y="T3"/>
              </a:cxn>
              <a:cxn ang="0">
                <a:pos x="T4" y="T5"/>
              </a:cxn>
              <a:cxn ang="0">
                <a:pos x="T6" y="T7"/>
              </a:cxn>
              <a:cxn ang="0">
                <a:pos x="T8" y="T9"/>
              </a:cxn>
            </a:cxnLst>
            <a:rect l="0" t="0" r="r" b="b"/>
            <a:pathLst>
              <a:path w="1886" h="2829">
                <a:moveTo>
                  <a:pt x="0" y="2748"/>
                </a:moveTo>
                <a:cubicBezTo>
                  <a:pt x="190" y="1674"/>
                  <a:pt x="752" y="701"/>
                  <a:pt x="1587" y="0"/>
                </a:cubicBezTo>
                <a:lnTo>
                  <a:pt x="1886" y="355"/>
                </a:lnTo>
                <a:cubicBezTo>
                  <a:pt x="1134" y="986"/>
                  <a:pt x="628" y="1862"/>
                  <a:pt x="457" y="2829"/>
                </a:cubicBezTo>
                <a:lnTo>
                  <a:pt x="0" y="2748"/>
                </a:lnTo>
                <a:close/>
              </a:path>
            </a:pathLst>
          </a:custGeom>
          <a:solidFill>
            <a:schemeClr val="bg1">
              <a:lumMod val="85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1" name="Freeform 22">
            <a:extLst>
              <a:ext uri="{FF2B5EF4-FFF2-40B4-BE49-F238E27FC236}">
                <a16:creationId xmlns:a16="http://schemas.microsoft.com/office/drawing/2014/main" id="{E9DB587D-C340-4964-97A4-5FDD14DA287F}"/>
              </a:ext>
            </a:extLst>
          </p:cNvPr>
          <p:cNvSpPr>
            <a:spLocks/>
          </p:cNvSpPr>
          <p:nvPr/>
        </p:nvSpPr>
        <p:spPr bwMode="auto">
          <a:xfrm>
            <a:off x="4128228" y="21054"/>
            <a:ext cx="1966850" cy="952059"/>
          </a:xfrm>
          <a:custGeom>
            <a:avLst/>
            <a:gdLst>
              <a:gd name="T0" fmla="*/ 0 w 2983"/>
              <a:gd name="T1" fmla="*/ 1086 h 1441"/>
              <a:gd name="T2" fmla="*/ 2983 w 2983"/>
              <a:gd name="T3" fmla="*/ 0 h 1441"/>
              <a:gd name="T4" fmla="*/ 2983 w 2983"/>
              <a:gd name="T5" fmla="*/ 464 h 1441"/>
              <a:gd name="T6" fmla="*/ 299 w 2983"/>
              <a:gd name="T7" fmla="*/ 1441 h 1441"/>
              <a:gd name="T8" fmla="*/ 0 w 2983"/>
              <a:gd name="T9" fmla="*/ 1086 h 1441"/>
            </a:gdLst>
            <a:ahLst/>
            <a:cxnLst>
              <a:cxn ang="0">
                <a:pos x="T0" y="T1"/>
              </a:cxn>
              <a:cxn ang="0">
                <a:pos x="T2" y="T3"/>
              </a:cxn>
              <a:cxn ang="0">
                <a:pos x="T4" y="T5"/>
              </a:cxn>
              <a:cxn ang="0">
                <a:pos x="T6" y="T7"/>
              </a:cxn>
              <a:cxn ang="0">
                <a:pos x="T8" y="T9"/>
              </a:cxn>
            </a:cxnLst>
            <a:rect l="0" t="0" r="r" b="b"/>
            <a:pathLst>
              <a:path w="2983" h="1441">
                <a:moveTo>
                  <a:pt x="0" y="1086"/>
                </a:moveTo>
                <a:cubicBezTo>
                  <a:pt x="836" y="385"/>
                  <a:pt x="1892" y="0"/>
                  <a:pt x="2983" y="0"/>
                </a:cubicBezTo>
                <a:lnTo>
                  <a:pt x="2983" y="464"/>
                </a:lnTo>
                <a:cubicBezTo>
                  <a:pt x="2001" y="464"/>
                  <a:pt x="1051" y="810"/>
                  <a:pt x="299" y="1441"/>
                </a:cubicBezTo>
                <a:lnTo>
                  <a:pt x="0" y="1086"/>
                </a:lnTo>
                <a:close/>
              </a:path>
            </a:pathLst>
          </a:custGeom>
          <a:solidFill>
            <a:schemeClr val="bg1">
              <a:lumMod val="85000"/>
            </a:schemeClr>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grpSp>
        <p:nvGrpSpPr>
          <p:cNvPr id="53" name="Group 52">
            <a:extLst>
              <a:ext uri="{FF2B5EF4-FFF2-40B4-BE49-F238E27FC236}">
                <a16:creationId xmlns:a16="http://schemas.microsoft.com/office/drawing/2014/main" id="{FB937BD8-7A94-4FD4-905F-545DDACCF2B0}"/>
              </a:ext>
            </a:extLst>
          </p:cNvPr>
          <p:cNvGrpSpPr/>
          <p:nvPr/>
        </p:nvGrpSpPr>
        <p:grpSpPr>
          <a:xfrm>
            <a:off x="4089664" y="1328230"/>
            <a:ext cx="3768557" cy="3781607"/>
            <a:chOff x="4152197" y="1681467"/>
            <a:chExt cx="3844124" cy="3857436"/>
          </a:xfrm>
        </p:grpSpPr>
        <p:sp>
          <p:nvSpPr>
            <p:cNvPr id="21" name="Freeform 42">
              <a:extLst>
                <a:ext uri="{FF2B5EF4-FFF2-40B4-BE49-F238E27FC236}">
                  <a16:creationId xmlns:a16="http://schemas.microsoft.com/office/drawing/2014/main" id="{425ED556-A090-4E51-BB94-37465334970C}"/>
                </a:ext>
              </a:extLst>
            </p:cNvPr>
            <p:cNvSpPr>
              <a:spLocks/>
            </p:cNvSpPr>
            <p:nvPr/>
          </p:nvSpPr>
          <p:spPr bwMode="auto">
            <a:xfrm>
              <a:off x="6200732" y="1681467"/>
              <a:ext cx="1795589" cy="2700871"/>
            </a:xfrm>
            <a:custGeom>
              <a:avLst/>
              <a:gdLst>
                <a:gd name="T0" fmla="*/ 0 w 3018"/>
                <a:gd name="T1" fmla="*/ 0 h 4527"/>
                <a:gd name="T2" fmla="*/ 3018 w 3018"/>
                <a:gd name="T3" fmla="*/ 3018 h 4527"/>
                <a:gd name="T4" fmla="*/ 2613 w 3018"/>
                <a:gd name="T5" fmla="*/ 4527 h 4527"/>
                <a:gd name="T6" fmla="*/ 1254 w 3018"/>
                <a:gd name="T7" fmla="*/ 3742 h 4527"/>
                <a:gd name="T8" fmla="*/ 724 w 3018"/>
                <a:gd name="T9" fmla="*/ 1764 h 4527"/>
                <a:gd name="T10" fmla="*/ 0 w 3018"/>
                <a:gd name="T11" fmla="*/ 1570 h 4527"/>
                <a:gd name="T12" fmla="*/ 0 w 3018"/>
                <a:gd name="T13" fmla="*/ 0 h 4527"/>
              </a:gdLst>
              <a:ahLst/>
              <a:cxnLst>
                <a:cxn ang="0">
                  <a:pos x="T0" y="T1"/>
                </a:cxn>
                <a:cxn ang="0">
                  <a:pos x="T2" y="T3"/>
                </a:cxn>
                <a:cxn ang="0">
                  <a:pos x="T4" y="T5"/>
                </a:cxn>
                <a:cxn ang="0">
                  <a:pos x="T6" y="T7"/>
                </a:cxn>
                <a:cxn ang="0">
                  <a:pos x="T8" y="T9"/>
                </a:cxn>
                <a:cxn ang="0">
                  <a:pos x="T10" y="T11"/>
                </a:cxn>
                <a:cxn ang="0">
                  <a:pos x="T12" y="T13"/>
                </a:cxn>
              </a:cxnLst>
              <a:rect l="0" t="0" r="r" b="b"/>
              <a:pathLst>
                <a:path w="3018" h="4527">
                  <a:moveTo>
                    <a:pt x="0" y="0"/>
                  </a:moveTo>
                  <a:cubicBezTo>
                    <a:pt x="1667" y="0"/>
                    <a:pt x="3018" y="1351"/>
                    <a:pt x="3018" y="3018"/>
                  </a:cubicBezTo>
                  <a:cubicBezTo>
                    <a:pt x="3018" y="3548"/>
                    <a:pt x="2878" y="4068"/>
                    <a:pt x="2613" y="4527"/>
                  </a:cubicBezTo>
                  <a:lnTo>
                    <a:pt x="1254" y="3742"/>
                  </a:lnTo>
                  <a:cubicBezTo>
                    <a:pt x="1654" y="3050"/>
                    <a:pt x="1417" y="2164"/>
                    <a:pt x="724" y="1764"/>
                  </a:cubicBezTo>
                  <a:cubicBezTo>
                    <a:pt x="504" y="1636"/>
                    <a:pt x="254" y="1570"/>
                    <a:pt x="0" y="1570"/>
                  </a:cubicBezTo>
                  <a:lnTo>
                    <a:pt x="0" y="0"/>
                  </a:lnTo>
                  <a:close/>
                </a:path>
              </a:pathLst>
            </a:custGeom>
            <a:solidFill>
              <a:schemeClr val="accent1"/>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22" name="Freeform 44">
              <a:extLst>
                <a:ext uri="{FF2B5EF4-FFF2-40B4-BE49-F238E27FC236}">
                  <a16:creationId xmlns:a16="http://schemas.microsoft.com/office/drawing/2014/main" id="{DA626FB5-6A3D-4773-BA4A-94FA751A1E6A}"/>
                </a:ext>
              </a:extLst>
            </p:cNvPr>
            <p:cNvSpPr>
              <a:spLocks/>
            </p:cNvSpPr>
            <p:nvPr/>
          </p:nvSpPr>
          <p:spPr bwMode="auto">
            <a:xfrm>
              <a:off x="4646442" y="3914720"/>
              <a:ext cx="3108580" cy="1624183"/>
            </a:xfrm>
            <a:custGeom>
              <a:avLst/>
              <a:gdLst>
                <a:gd name="T0" fmla="*/ 5227 w 5227"/>
                <a:gd name="T1" fmla="*/ 785 h 2723"/>
                <a:gd name="T2" fmla="*/ 1105 w 5227"/>
                <a:gd name="T3" fmla="*/ 1890 h 2723"/>
                <a:gd name="T4" fmla="*/ 0 w 5227"/>
                <a:gd name="T5" fmla="*/ 785 h 2723"/>
                <a:gd name="T6" fmla="*/ 1359 w 5227"/>
                <a:gd name="T7" fmla="*/ 0 h 2723"/>
                <a:gd name="T8" fmla="*/ 3338 w 5227"/>
                <a:gd name="T9" fmla="*/ 531 h 2723"/>
                <a:gd name="T10" fmla="*/ 3868 w 5227"/>
                <a:gd name="T11" fmla="*/ 0 h 2723"/>
                <a:gd name="T12" fmla="*/ 5227 w 5227"/>
                <a:gd name="T13" fmla="*/ 785 h 2723"/>
              </a:gdLst>
              <a:ahLst/>
              <a:cxnLst>
                <a:cxn ang="0">
                  <a:pos x="T0" y="T1"/>
                </a:cxn>
                <a:cxn ang="0">
                  <a:pos x="T2" y="T3"/>
                </a:cxn>
                <a:cxn ang="0">
                  <a:pos x="T4" y="T5"/>
                </a:cxn>
                <a:cxn ang="0">
                  <a:pos x="T6" y="T7"/>
                </a:cxn>
                <a:cxn ang="0">
                  <a:pos x="T8" y="T9"/>
                </a:cxn>
                <a:cxn ang="0">
                  <a:pos x="T10" y="T11"/>
                </a:cxn>
                <a:cxn ang="0">
                  <a:pos x="T12" y="T13"/>
                </a:cxn>
              </a:cxnLst>
              <a:rect l="0" t="0" r="r" b="b"/>
              <a:pathLst>
                <a:path w="5227" h="2723">
                  <a:moveTo>
                    <a:pt x="5227" y="785"/>
                  </a:moveTo>
                  <a:cubicBezTo>
                    <a:pt x="4394" y="2229"/>
                    <a:pt x="2548" y="2723"/>
                    <a:pt x="1105" y="1890"/>
                  </a:cubicBezTo>
                  <a:cubicBezTo>
                    <a:pt x="646" y="1625"/>
                    <a:pt x="265" y="1244"/>
                    <a:pt x="0" y="785"/>
                  </a:cubicBezTo>
                  <a:lnTo>
                    <a:pt x="1359" y="0"/>
                  </a:lnTo>
                  <a:cubicBezTo>
                    <a:pt x="1759" y="693"/>
                    <a:pt x="2645" y="931"/>
                    <a:pt x="3338" y="531"/>
                  </a:cubicBezTo>
                  <a:cubicBezTo>
                    <a:pt x="3558" y="404"/>
                    <a:pt x="3741" y="221"/>
                    <a:pt x="3868" y="0"/>
                  </a:cubicBezTo>
                  <a:lnTo>
                    <a:pt x="5227" y="785"/>
                  </a:lnTo>
                  <a:close/>
                </a:path>
              </a:pathLst>
            </a:custGeom>
            <a:solidFill>
              <a:schemeClr val="accent3"/>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23" name="Freeform 46">
              <a:extLst>
                <a:ext uri="{FF2B5EF4-FFF2-40B4-BE49-F238E27FC236}">
                  <a16:creationId xmlns:a16="http://schemas.microsoft.com/office/drawing/2014/main" id="{DB16A0DE-6A5E-4AD2-9970-292F91D57506}"/>
                </a:ext>
              </a:extLst>
            </p:cNvPr>
            <p:cNvSpPr>
              <a:spLocks/>
            </p:cNvSpPr>
            <p:nvPr/>
          </p:nvSpPr>
          <p:spPr bwMode="auto">
            <a:xfrm>
              <a:off x="4152197" y="1681467"/>
              <a:ext cx="2048535" cy="2700871"/>
            </a:xfrm>
            <a:custGeom>
              <a:avLst/>
              <a:gdLst>
                <a:gd name="T0" fmla="*/ 833 w 3447"/>
                <a:gd name="T1" fmla="*/ 4527 h 4527"/>
                <a:gd name="T2" fmla="*/ 1938 w 3447"/>
                <a:gd name="T3" fmla="*/ 405 h 4527"/>
                <a:gd name="T4" fmla="*/ 3447 w 3447"/>
                <a:gd name="T5" fmla="*/ 0 h 4527"/>
                <a:gd name="T6" fmla="*/ 3447 w 3447"/>
                <a:gd name="T7" fmla="*/ 1570 h 4527"/>
                <a:gd name="T8" fmla="*/ 1998 w 3447"/>
                <a:gd name="T9" fmla="*/ 3018 h 4527"/>
                <a:gd name="T10" fmla="*/ 2192 w 3447"/>
                <a:gd name="T11" fmla="*/ 3742 h 4527"/>
                <a:gd name="T12" fmla="*/ 833 w 3447"/>
                <a:gd name="T13" fmla="*/ 4527 h 4527"/>
              </a:gdLst>
              <a:ahLst/>
              <a:cxnLst>
                <a:cxn ang="0">
                  <a:pos x="T0" y="T1"/>
                </a:cxn>
                <a:cxn ang="0">
                  <a:pos x="T2" y="T3"/>
                </a:cxn>
                <a:cxn ang="0">
                  <a:pos x="T4" y="T5"/>
                </a:cxn>
                <a:cxn ang="0">
                  <a:pos x="T6" y="T7"/>
                </a:cxn>
                <a:cxn ang="0">
                  <a:pos x="T8" y="T9"/>
                </a:cxn>
                <a:cxn ang="0">
                  <a:pos x="T10" y="T11"/>
                </a:cxn>
                <a:cxn ang="0">
                  <a:pos x="T12" y="T13"/>
                </a:cxn>
              </a:cxnLst>
              <a:rect l="0" t="0" r="r" b="b"/>
              <a:pathLst>
                <a:path w="3447" h="4527">
                  <a:moveTo>
                    <a:pt x="833" y="4527"/>
                  </a:moveTo>
                  <a:cubicBezTo>
                    <a:pt x="0" y="3084"/>
                    <a:pt x="494" y="1238"/>
                    <a:pt x="1938" y="405"/>
                  </a:cubicBezTo>
                  <a:cubicBezTo>
                    <a:pt x="2397" y="140"/>
                    <a:pt x="2917" y="0"/>
                    <a:pt x="3447" y="0"/>
                  </a:cubicBezTo>
                  <a:lnTo>
                    <a:pt x="3447" y="1570"/>
                  </a:lnTo>
                  <a:cubicBezTo>
                    <a:pt x="2647" y="1570"/>
                    <a:pt x="1998" y="2218"/>
                    <a:pt x="1998" y="3018"/>
                  </a:cubicBezTo>
                  <a:cubicBezTo>
                    <a:pt x="1998" y="3272"/>
                    <a:pt x="2065" y="3522"/>
                    <a:pt x="2192" y="3742"/>
                  </a:cubicBezTo>
                  <a:lnTo>
                    <a:pt x="833" y="4527"/>
                  </a:lnTo>
                  <a:close/>
                </a:path>
              </a:pathLst>
            </a:custGeom>
            <a:solidFill>
              <a:srgbClr val="002050"/>
            </a:solidFill>
            <a:ln w="12700">
              <a:solidFill>
                <a:schemeClr val="bg1"/>
              </a:solidFill>
              <a:prstDash val="solid"/>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53535"/>
                </a:solidFill>
                <a:effectLst/>
                <a:uLnTx/>
                <a:uFillTx/>
                <a:latin typeface="Segoe UI Semilight"/>
                <a:ea typeface="+mn-ea"/>
                <a:cs typeface="+mn-cs"/>
              </a:endParaRPr>
            </a:p>
          </p:txBody>
        </p:sp>
      </p:grpSp>
      <p:sp>
        <p:nvSpPr>
          <p:cNvPr id="24" name="Oval 23">
            <a:extLst>
              <a:ext uri="{FF2B5EF4-FFF2-40B4-BE49-F238E27FC236}">
                <a16:creationId xmlns:a16="http://schemas.microsoft.com/office/drawing/2014/main" id="{EA1DDABC-85F4-4F1A-BE87-D019D88AF821}"/>
              </a:ext>
            </a:extLst>
          </p:cNvPr>
          <p:cNvSpPr/>
          <p:nvPr/>
        </p:nvSpPr>
        <p:spPr bwMode="auto">
          <a:xfrm>
            <a:off x="5012529" y="2034540"/>
            <a:ext cx="2166943" cy="2166944"/>
          </a:xfrm>
          <a:prstGeom prst="ellipse">
            <a:avLst/>
          </a:prstGeom>
          <a:solidFill>
            <a:schemeClr val="bg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bold" panose="020B0702040204020203" pitchFamily="34" charset="0"/>
                <a:ea typeface="+mn-ea"/>
                <a:cs typeface="+mn-cs"/>
              </a:rPr>
              <a:t>PARTNER</a:t>
            </a:r>
            <a:b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bold" panose="020B0702040204020203" pitchFamily="34" charset="0"/>
                <a:ea typeface="+mn-ea"/>
                <a:cs typeface="+mn-cs"/>
              </a:rPr>
            </a:br>
            <a: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bold" panose="020B0702040204020203" pitchFamily="34" charset="0"/>
                <a:ea typeface="+mn-ea"/>
                <a:cs typeface="+mn-cs"/>
              </a:rPr>
              <a:t>STRATEGY &amp;</a:t>
            </a:r>
            <a:b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bold" panose="020B0702040204020203" pitchFamily="34" charset="0"/>
                <a:ea typeface="+mn-ea"/>
                <a:cs typeface="+mn-cs"/>
              </a:rPr>
            </a:br>
            <a:r>
              <a:rPr kumimoji="0" lang="en-US" sz="1961"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bold" panose="020B0702040204020203" pitchFamily="34" charset="0"/>
                <a:ea typeface="+mn-ea"/>
                <a:cs typeface="+mn-cs"/>
              </a:rPr>
              <a:t>PROGRAMS </a:t>
            </a:r>
          </a:p>
        </p:txBody>
      </p:sp>
      <p:sp>
        <p:nvSpPr>
          <p:cNvPr id="26" name="TextBox 25">
            <a:extLst>
              <a:ext uri="{FF2B5EF4-FFF2-40B4-BE49-F238E27FC236}">
                <a16:creationId xmlns:a16="http://schemas.microsoft.com/office/drawing/2014/main" id="{266D3C61-287E-44D1-85B9-D9E69013CE62}"/>
              </a:ext>
            </a:extLst>
          </p:cNvPr>
          <p:cNvSpPr txBox="1"/>
          <p:nvPr/>
        </p:nvSpPr>
        <p:spPr>
          <a:xfrm rot="17988677">
            <a:off x="4553266" y="2235805"/>
            <a:ext cx="1498737" cy="890074"/>
          </a:xfrm>
          <a:prstGeom prst="rect">
            <a:avLst/>
          </a:prstGeom>
          <a:noFill/>
          <a:ln w="12700">
            <a:noFill/>
          </a:ln>
        </p:spPr>
        <p:txBody>
          <a:bodyPr spcFirstLastPara="1" wrap="square" lIns="0" tIns="0" rIns="0" bIns="0" numCol="1" rtlCol="0">
            <a:prstTxWarp prst="textArchUp">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mn-cs"/>
              </a:rPr>
              <a:t>COMMUNITIES</a:t>
            </a:r>
          </a:p>
        </p:txBody>
      </p:sp>
      <p:sp>
        <p:nvSpPr>
          <p:cNvPr id="27" name="TextBox 26">
            <a:extLst>
              <a:ext uri="{FF2B5EF4-FFF2-40B4-BE49-F238E27FC236}">
                <a16:creationId xmlns:a16="http://schemas.microsoft.com/office/drawing/2014/main" id="{07299F84-45BF-4DCE-9F4F-4198BFB12188}"/>
              </a:ext>
            </a:extLst>
          </p:cNvPr>
          <p:cNvSpPr txBox="1"/>
          <p:nvPr/>
        </p:nvSpPr>
        <p:spPr>
          <a:xfrm>
            <a:off x="5170459" y="3497842"/>
            <a:ext cx="1816760" cy="1020107"/>
          </a:xfrm>
          <a:prstGeom prst="rect">
            <a:avLst/>
          </a:prstGeom>
          <a:noFill/>
          <a:ln w="12700">
            <a:noFill/>
          </a:ln>
        </p:spPr>
        <p:txBody>
          <a:bodyPr spcFirstLastPara="1" wrap="square" lIns="0" tIns="0" rIns="0" bIns="0" numCol="1" rtlCol="0">
            <a:prstTxWarp prst="textArchDown">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solidFill>
                  <a:srgbClr val="000000"/>
                </a:solidFill>
                <a:effectLst/>
                <a:uLnTx/>
                <a:uFillTx/>
                <a:latin typeface="Segoe UI Semibold" panose="020B0702040204020203" pitchFamily="34" charset="0"/>
                <a:ea typeface="+mn-ea"/>
                <a:cs typeface="+mn-cs"/>
              </a:rPr>
              <a:t>INCENTIVES</a:t>
            </a:r>
          </a:p>
        </p:txBody>
      </p:sp>
      <p:sp>
        <p:nvSpPr>
          <p:cNvPr id="39" name="TextBox 38">
            <a:extLst>
              <a:ext uri="{FF2B5EF4-FFF2-40B4-BE49-F238E27FC236}">
                <a16:creationId xmlns:a16="http://schemas.microsoft.com/office/drawing/2014/main" id="{5B809670-A72A-45CE-A9FE-D9CBE6D75549}"/>
              </a:ext>
            </a:extLst>
          </p:cNvPr>
          <p:cNvSpPr txBox="1"/>
          <p:nvPr/>
        </p:nvSpPr>
        <p:spPr>
          <a:xfrm rot="3885120">
            <a:off x="6109365" y="2260064"/>
            <a:ext cx="1508728" cy="1020107"/>
          </a:xfrm>
          <a:prstGeom prst="rect">
            <a:avLst/>
          </a:prstGeom>
          <a:noFill/>
          <a:ln w="12700">
            <a:noFill/>
          </a:ln>
        </p:spPr>
        <p:txBody>
          <a:bodyPr spcFirstLastPara="1" wrap="square" lIns="0" tIns="0" rIns="0" bIns="0" numCol="1" rtlCol="0">
            <a:prstTxWarp prst="textArchUp">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mn-cs"/>
              </a:rPr>
              <a:t>GROWTH</a:t>
            </a:r>
          </a:p>
        </p:txBody>
      </p:sp>
      <p:sp>
        <p:nvSpPr>
          <p:cNvPr id="42" name="TextBox 41">
            <a:extLst>
              <a:ext uri="{FF2B5EF4-FFF2-40B4-BE49-F238E27FC236}">
                <a16:creationId xmlns:a16="http://schemas.microsoft.com/office/drawing/2014/main" id="{EFEB37FA-FACE-4239-9D5E-E8B9CF54B09B}"/>
              </a:ext>
            </a:extLst>
          </p:cNvPr>
          <p:cNvSpPr txBox="1"/>
          <p:nvPr/>
        </p:nvSpPr>
        <p:spPr>
          <a:xfrm rot="20360195">
            <a:off x="4129256" y="369265"/>
            <a:ext cx="2082696" cy="549605"/>
          </a:xfrm>
          <a:prstGeom prst="rect">
            <a:avLst/>
          </a:prstGeom>
          <a:noFill/>
          <a:ln w="12700">
            <a:noFill/>
          </a:ln>
        </p:spPr>
        <p:txBody>
          <a:bodyPr spcFirstLastPara="1" wrap="square" lIns="0" tIns="0" rIns="0" bIns="0" numCol="1" rtlCol="0">
            <a:prstTxWarp prst="textArchUp">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078" b="0" i="0" u="none" strike="noStrike" kern="1200" cap="none" spc="0" normalizeH="0" baseline="0" noProof="0" dirty="0">
                <a:ln>
                  <a:noFill/>
                </a:ln>
                <a:solidFill>
                  <a:srgbClr val="000000"/>
                </a:solidFill>
                <a:effectLst/>
                <a:uLnTx/>
                <a:uFillTx/>
                <a:latin typeface="Segoe UI Semibold" panose="020B0702040204020203" pitchFamily="34" charset="0"/>
                <a:ea typeface="+mn-ea"/>
                <a:cs typeface="+mn-cs"/>
              </a:rPr>
              <a:t>TBH</a:t>
            </a:r>
          </a:p>
        </p:txBody>
      </p:sp>
      <p:sp>
        <p:nvSpPr>
          <p:cNvPr id="44" name="TextBox 43">
            <a:extLst>
              <a:ext uri="{FF2B5EF4-FFF2-40B4-BE49-F238E27FC236}">
                <a16:creationId xmlns:a16="http://schemas.microsoft.com/office/drawing/2014/main" id="{89B37453-FFC2-4D85-8773-ADDD77284A99}"/>
              </a:ext>
            </a:extLst>
          </p:cNvPr>
          <p:cNvSpPr txBox="1"/>
          <p:nvPr/>
        </p:nvSpPr>
        <p:spPr>
          <a:xfrm rot="18076301">
            <a:off x="2815651" y="1476527"/>
            <a:ext cx="2082696" cy="549605"/>
          </a:xfrm>
          <a:prstGeom prst="rect">
            <a:avLst/>
          </a:prstGeom>
          <a:noFill/>
          <a:ln w="12700">
            <a:noFill/>
          </a:ln>
        </p:spPr>
        <p:txBody>
          <a:bodyPr spcFirstLastPara="1" wrap="square" lIns="0" tIns="0" rIns="0" bIns="0" numCol="1" rtlCol="0">
            <a:prstTxWarp prst="textArchUp">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078" b="0" i="0" u="none" strike="noStrike" kern="1200" cap="none" spc="0" normalizeH="0" baseline="0" noProof="0" dirty="0">
                <a:ln>
                  <a:noFill/>
                </a:ln>
                <a:solidFill>
                  <a:srgbClr val="000000"/>
                </a:solidFill>
                <a:effectLst/>
                <a:uLnTx/>
                <a:uFillTx/>
                <a:latin typeface="Segoe UI Semibold" panose="020B0702040204020203" pitchFamily="34" charset="0"/>
                <a:ea typeface="+mn-ea"/>
                <a:cs typeface="+mn-cs"/>
              </a:rPr>
              <a:t>TBH</a:t>
            </a:r>
          </a:p>
        </p:txBody>
      </p:sp>
      <p:sp>
        <p:nvSpPr>
          <p:cNvPr id="45" name="TextBox 44">
            <a:extLst>
              <a:ext uri="{FF2B5EF4-FFF2-40B4-BE49-F238E27FC236}">
                <a16:creationId xmlns:a16="http://schemas.microsoft.com/office/drawing/2014/main" id="{CEA68EC0-5CDC-4B75-BF0F-69C034A39306}"/>
              </a:ext>
            </a:extLst>
          </p:cNvPr>
          <p:cNvSpPr txBox="1"/>
          <p:nvPr/>
        </p:nvSpPr>
        <p:spPr>
          <a:xfrm rot="1261037">
            <a:off x="5999461" y="385220"/>
            <a:ext cx="2082696" cy="549605"/>
          </a:xfrm>
          <a:prstGeom prst="rect">
            <a:avLst/>
          </a:prstGeom>
          <a:noFill/>
          <a:ln w="12700">
            <a:noFill/>
          </a:ln>
        </p:spPr>
        <p:txBody>
          <a:bodyPr spcFirstLastPara="1" wrap="square" lIns="0" tIns="0" rIns="0" bIns="0" numCol="1" rtlCol="0">
            <a:prstTxWarp prst="textArchUp">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078" b="0" i="0" u="none" strike="noStrike" kern="1200" cap="none" spc="0" normalizeH="0" baseline="0" noProof="0" dirty="0">
                <a:ln>
                  <a:noFill/>
                </a:ln>
                <a:solidFill>
                  <a:srgbClr val="000000"/>
                </a:solidFill>
                <a:effectLst/>
                <a:uLnTx/>
                <a:uFillTx/>
                <a:latin typeface="Segoe UI Semibold" panose="020B0702040204020203" pitchFamily="34" charset="0"/>
                <a:ea typeface="+mn-ea"/>
                <a:cs typeface="+mn-cs"/>
              </a:rPr>
              <a:t>Stephanie Martin</a:t>
            </a:r>
          </a:p>
        </p:txBody>
      </p:sp>
      <p:sp>
        <p:nvSpPr>
          <p:cNvPr id="47" name="TextBox 46">
            <a:extLst>
              <a:ext uri="{FF2B5EF4-FFF2-40B4-BE49-F238E27FC236}">
                <a16:creationId xmlns:a16="http://schemas.microsoft.com/office/drawing/2014/main" id="{471C2045-6C97-4057-B355-B5E7275D0C42}"/>
              </a:ext>
            </a:extLst>
          </p:cNvPr>
          <p:cNvSpPr txBox="1"/>
          <p:nvPr/>
        </p:nvSpPr>
        <p:spPr>
          <a:xfrm rot="3732442">
            <a:off x="7381728" y="1633366"/>
            <a:ext cx="2082696" cy="549605"/>
          </a:xfrm>
          <a:prstGeom prst="rect">
            <a:avLst/>
          </a:prstGeom>
          <a:noFill/>
          <a:ln w="12700">
            <a:noFill/>
          </a:ln>
        </p:spPr>
        <p:txBody>
          <a:bodyPr spcFirstLastPara="1" wrap="square" lIns="0" tIns="0" rIns="0" bIns="0" numCol="1" rtlCol="0">
            <a:prstTxWarp prst="textArchUp">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078" b="0" i="0" u="none" strike="noStrike" kern="1200" cap="none" spc="0" normalizeH="0" baseline="0" noProof="0" dirty="0">
                <a:ln>
                  <a:noFill/>
                </a:ln>
                <a:solidFill>
                  <a:srgbClr val="000000"/>
                </a:solidFill>
                <a:effectLst/>
                <a:uLnTx/>
                <a:uFillTx/>
                <a:latin typeface="Segoe UI Semibold" panose="020B0702040204020203" pitchFamily="34" charset="0"/>
                <a:ea typeface="+mn-ea"/>
                <a:cs typeface="+mn-cs"/>
              </a:rPr>
              <a:t>Sharon Lee</a:t>
            </a:r>
          </a:p>
        </p:txBody>
      </p:sp>
      <p:sp>
        <p:nvSpPr>
          <p:cNvPr id="48" name="TextBox 47">
            <a:extLst>
              <a:ext uri="{FF2B5EF4-FFF2-40B4-BE49-F238E27FC236}">
                <a16:creationId xmlns:a16="http://schemas.microsoft.com/office/drawing/2014/main" id="{E6178A46-9C20-4FBC-9E86-1E3B4041D7B4}"/>
              </a:ext>
            </a:extLst>
          </p:cNvPr>
          <p:cNvSpPr txBox="1"/>
          <p:nvPr/>
        </p:nvSpPr>
        <p:spPr>
          <a:xfrm rot="4839682">
            <a:off x="2452305" y="3299868"/>
            <a:ext cx="2082696" cy="549605"/>
          </a:xfrm>
          <a:prstGeom prst="rect">
            <a:avLst/>
          </a:prstGeom>
          <a:noFill/>
          <a:ln w="12700">
            <a:noFill/>
          </a:ln>
        </p:spPr>
        <p:txBody>
          <a:bodyPr spcFirstLastPara="1" wrap="square" lIns="0" tIns="0" rIns="0" bIns="0" numCol="1" rtlCol="0">
            <a:prstTxWarp prst="textArchDown">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078" b="0" i="0" u="none" strike="noStrike" kern="1200" cap="none" spc="0" normalizeH="0" baseline="0" noProof="0" dirty="0">
                <a:ln>
                  <a:noFill/>
                </a:ln>
                <a:solidFill>
                  <a:srgbClr val="000000"/>
                </a:solidFill>
                <a:effectLst/>
                <a:uLnTx/>
                <a:uFillTx/>
                <a:latin typeface="Segoe UI Semibold" panose="020B0702040204020203" pitchFamily="34" charset="0"/>
                <a:ea typeface="+mn-ea"/>
                <a:cs typeface="+mn-cs"/>
              </a:rPr>
              <a:t>Chinmayi Bhavanishankar</a:t>
            </a:r>
          </a:p>
        </p:txBody>
      </p:sp>
      <p:sp>
        <p:nvSpPr>
          <p:cNvPr id="49" name="TextBox 48">
            <a:extLst>
              <a:ext uri="{FF2B5EF4-FFF2-40B4-BE49-F238E27FC236}">
                <a16:creationId xmlns:a16="http://schemas.microsoft.com/office/drawing/2014/main" id="{5161830A-9082-421E-8083-CA5AE55AA123}"/>
              </a:ext>
            </a:extLst>
          </p:cNvPr>
          <p:cNvSpPr txBox="1"/>
          <p:nvPr/>
        </p:nvSpPr>
        <p:spPr>
          <a:xfrm rot="2347569">
            <a:off x="3452824" y="4941454"/>
            <a:ext cx="2082696" cy="549605"/>
          </a:xfrm>
          <a:prstGeom prst="rect">
            <a:avLst/>
          </a:prstGeom>
          <a:noFill/>
          <a:ln w="12700">
            <a:noFill/>
          </a:ln>
        </p:spPr>
        <p:txBody>
          <a:bodyPr spcFirstLastPara="1" wrap="square" lIns="0" tIns="0" rIns="0" bIns="0" numCol="1" rtlCol="0">
            <a:prstTxWarp prst="textArchDown">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078" b="0" i="0" u="none" strike="noStrike" kern="1200" cap="none" spc="0" normalizeH="0" baseline="0" noProof="0" dirty="0">
                <a:ln>
                  <a:noFill/>
                </a:ln>
                <a:solidFill>
                  <a:srgbClr val="000000"/>
                </a:solidFill>
                <a:effectLst/>
                <a:uLnTx/>
                <a:uFillTx/>
                <a:latin typeface="Segoe UI Semibold" panose="020B0702040204020203" pitchFamily="34" charset="0"/>
                <a:ea typeface="+mn-ea"/>
                <a:cs typeface="+mn-cs"/>
              </a:rPr>
              <a:t>Scott Peltier/ Leah Childress</a:t>
            </a:r>
          </a:p>
        </p:txBody>
      </p:sp>
      <p:sp>
        <p:nvSpPr>
          <p:cNvPr id="50" name="TextBox 49">
            <a:extLst>
              <a:ext uri="{FF2B5EF4-FFF2-40B4-BE49-F238E27FC236}">
                <a16:creationId xmlns:a16="http://schemas.microsoft.com/office/drawing/2014/main" id="{7240A80C-2BD0-4B6E-83EC-D3C0E1DD8277}"/>
              </a:ext>
            </a:extLst>
          </p:cNvPr>
          <p:cNvSpPr txBox="1"/>
          <p:nvPr/>
        </p:nvSpPr>
        <p:spPr>
          <a:xfrm>
            <a:off x="5091780" y="5472932"/>
            <a:ext cx="2082696" cy="549605"/>
          </a:xfrm>
          <a:prstGeom prst="rect">
            <a:avLst/>
          </a:prstGeom>
          <a:noFill/>
          <a:ln w="12700">
            <a:noFill/>
          </a:ln>
        </p:spPr>
        <p:txBody>
          <a:bodyPr spcFirstLastPara="1" wrap="square" lIns="0" tIns="0" rIns="0" bIns="0" numCol="1" rtlCol="0">
            <a:prstTxWarp prst="textArchDown">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078" b="0" i="0" u="none" strike="noStrike" kern="1200" cap="none" spc="0" normalizeH="0" baseline="0" noProof="0" dirty="0">
                <a:ln>
                  <a:noFill/>
                </a:ln>
                <a:solidFill>
                  <a:srgbClr val="000000"/>
                </a:solidFill>
                <a:effectLst/>
                <a:uLnTx/>
                <a:uFillTx/>
                <a:latin typeface="Segoe UI Semibold" panose="020B0702040204020203" pitchFamily="34" charset="0"/>
                <a:ea typeface="+mn-ea"/>
                <a:cs typeface="+mn-cs"/>
              </a:rPr>
              <a:t>Mike Stinogel</a:t>
            </a:r>
          </a:p>
        </p:txBody>
      </p:sp>
      <p:sp>
        <p:nvSpPr>
          <p:cNvPr id="51" name="TextBox 50">
            <a:extLst>
              <a:ext uri="{FF2B5EF4-FFF2-40B4-BE49-F238E27FC236}">
                <a16:creationId xmlns:a16="http://schemas.microsoft.com/office/drawing/2014/main" id="{7281504D-1D07-4D4C-BE60-120C48B16114}"/>
              </a:ext>
            </a:extLst>
          </p:cNvPr>
          <p:cNvSpPr txBox="1"/>
          <p:nvPr/>
        </p:nvSpPr>
        <p:spPr>
          <a:xfrm rot="19131545">
            <a:off x="6744611" y="4862122"/>
            <a:ext cx="2082696" cy="549605"/>
          </a:xfrm>
          <a:prstGeom prst="rect">
            <a:avLst/>
          </a:prstGeom>
          <a:noFill/>
          <a:ln w="12700">
            <a:noFill/>
          </a:ln>
        </p:spPr>
        <p:txBody>
          <a:bodyPr spcFirstLastPara="1" wrap="square" lIns="0" tIns="0" rIns="0" bIns="0" numCol="1" rtlCol="0">
            <a:prstTxWarp prst="textArchDown">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078" b="0" i="0" u="none" strike="noStrike" kern="1200" cap="none" spc="0" normalizeH="0" baseline="0" noProof="0" dirty="0">
                <a:ln>
                  <a:noFill/>
                </a:ln>
                <a:solidFill>
                  <a:srgbClr val="000000"/>
                </a:solidFill>
                <a:effectLst/>
                <a:uLnTx/>
                <a:uFillTx/>
                <a:latin typeface="Segoe UI Semibold" panose="020B0702040204020203" pitchFamily="34" charset="0"/>
                <a:ea typeface="+mn-ea"/>
                <a:cs typeface="+mn-cs"/>
              </a:rPr>
              <a:t>Robert Fertig</a:t>
            </a:r>
          </a:p>
        </p:txBody>
      </p:sp>
      <p:sp>
        <p:nvSpPr>
          <p:cNvPr id="52" name="TextBox 51">
            <a:extLst>
              <a:ext uri="{FF2B5EF4-FFF2-40B4-BE49-F238E27FC236}">
                <a16:creationId xmlns:a16="http://schemas.microsoft.com/office/drawing/2014/main" id="{BDA4D8C3-49E2-48AC-AB57-51F71D51DFE0}"/>
              </a:ext>
            </a:extLst>
          </p:cNvPr>
          <p:cNvSpPr txBox="1"/>
          <p:nvPr/>
        </p:nvSpPr>
        <p:spPr>
          <a:xfrm rot="16707471">
            <a:off x="7660353" y="3233083"/>
            <a:ext cx="2082696" cy="549605"/>
          </a:xfrm>
          <a:prstGeom prst="rect">
            <a:avLst/>
          </a:prstGeom>
          <a:noFill/>
          <a:ln w="12700">
            <a:noFill/>
          </a:ln>
        </p:spPr>
        <p:txBody>
          <a:bodyPr spcFirstLastPara="1" wrap="square" lIns="0" tIns="0" rIns="0" bIns="0" numCol="1" rtlCol="0">
            <a:prstTxWarp prst="textArchDown">
              <a:avLst/>
            </a:prstTxWarp>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IN" sz="1078" b="0" i="0" u="none" strike="noStrike" kern="1200" cap="none" spc="0" normalizeH="0" baseline="0" noProof="0" dirty="0">
                <a:ln>
                  <a:noFill/>
                </a:ln>
                <a:solidFill>
                  <a:srgbClr val="000000"/>
                </a:solidFill>
                <a:effectLst/>
                <a:uLnTx/>
                <a:uFillTx/>
                <a:latin typeface="Segoe UI Semibold" panose="020B0702040204020203" pitchFamily="34" charset="0"/>
                <a:ea typeface="+mn-ea"/>
                <a:cs typeface="+mn-cs"/>
              </a:rPr>
              <a:t>Sarah Broadbent/Sharon Lee</a:t>
            </a:r>
          </a:p>
        </p:txBody>
      </p:sp>
      <p:sp>
        <p:nvSpPr>
          <p:cNvPr id="2" name="TextBox 1">
            <a:extLst>
              <a:ext uri="{FF2B5EF4-FFF2-40B4-BE49-F238E27FC236}">
                <a16:creationId xmlns:a16="http://schemas.microsoft.com/office/drawing/2014/main" id="{CBE516E0-310D-4B65-8772-FCBAE38E8239}"/>
              </a:ext>
            </a:extLst>
          </p:cNvPr>
          <p:cNvSpPr txBox="1"/>
          <p:nvPr/>
        </p:nvSpPr>
        <p:spPr>
          <a:xfrm>
            <a:off x="9108085" y="100429"/>
            <a:ext cx="3002276" cy="544765"/>
          </a:xfrm>
          <a:prstGeom prst="rect">
            <a:avLst/>
          </a:prstGeom>
          <a:noFill/>
        </p:spPr>
        <p:txBody>
          <a:bodyPr wrap="square" lIns="182880" tIns="146304" rIns="182880" bIns="146304" rtlCol="0">
            <a:spAutoFit/>
          </a:bodyPr>
          <a:lstStyle/>
          <a:p>
            <a:pPr marL="0" marR="0" lvl="0" indent="0" algn="r" defTabSz="914400" rtl="0" eaLnBrk="1" fontAlgn="auto" latinLnBrk="0" hangingPunct="1">
              <a:lnSpc>
                <a:spcPct val="90000"/>
              </a:lnSpc>
              <a:spcBef>
                <a:spcPts val="0"/>
              </a:spcBef>
              <a:spcAft>
                <a:spcPts val="600"/>
              </a:spcAft>
              <a:buClrTx/>
              <a:buSzTx/>
              <a:buFontTx/>
              <a:buNone/>
              <a:tabLst/>
              <a:defRPr/>
            </a:pPr>
            <a:r>
              <a:rPr kumimoji="0" lang="en-US" sz="1800" b="0" i="1" u="none" strike="noStrike" kern="1200" cap="none" spc="0" normalizeH="0" baseline="0" noProof="0" dirty="0">
                <a:ln>
                  <a:noFill/>
                </a:ln>
                <a:solidFill>
                  <a:srgbClr val="FF0000"/>
                </a:solidFill>
                <a:effectLst/>
                <a:uLnTx/>
                <a:uFillTx/>
                <a:latin typeface="Segoe UI Semilight"/>
                <a:ea typeface="+mn-ea"/>
                <a:cs typeface="+mn-cs"/>
              </a:rPr>
              <a:t>Work in Progress</a:t>
            </a:r>
          </a:p>
        </p:txBody>
      </p:sp>
      <p:sp>
        <p:nvSpPr>
          <p:cNvPr id="54" name="Title 1">
            <a:extLst>
              <a:ext uri="{FF2B5EF4-FFF2-40B4-BE49-F238E27FC236}">
                <a16:creationId xmlns:a16="http://schemas.microsoft.com/office/drawing/2014/main" id="{3F83E5C6-9FA6-4DE4-9357-246BE44B5D94}"/>
              </a:ext>
            </a:extLst>
          </p:cNvPr>
          <p:cNvSpPr txBox="1">
            <a:spLocks/>
          </p:cNvSpPr>
          <p:nvPr/>
        </p:nvSpPr>
        <p:spPr>
          <a:xfrm>
            <a:off x="269240" y="289511"/>
            <a:ext cx="3491990" cy="899665"/>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US" sz="4705" b="0" i="0" u="none" strike="noStrike" kern="1200" cap="none" spc="-100" normalizeH="0" baseline="0" noProof="0" dirty="0">
                <a:ln w="3175">
                  <a:noFill/>
                </a:ln>
                <a:gradFill>
                  <a:gsLst>
                    <a:gs pos="1250">
                      <a:srgbClr val="353535"/>
                    </a:gs>
                    <a:gs pos="100000">
                      <a:srgbClr val="353535"/>
                    </a:gs>
                  </a:gsLst>
                  <a:lin ang="5400000" scaled="0"/>
                </a:gradFill>
                <a:effectLst/>
                <a:uLnTx/>
                <a:uFillTx/>
                <a:latin typeface="Segoe UI Light"/>
                <a:ea typeface="+mn-ea"/>
                <a:cs typeface="Segoe UI" pitchFamily="34" charset="0"/>
              </a:rPr>
              <a:t>Partner Strategy &amp; Programs Team</a:t>
            </a:r>
          </a:p>
        </p:txBody>
      </p:sp>
      <p:sp>
        <p:nvSpPr>
          <p:cNvPr id="57" name="Rectangle 56">
            <a:extLst>
              <a:ext uri="{FF2B5EF4-FFF2-40B4-BE49-F238E27FC236}">
                <a16:creationId xmlns:a16="http://schemas.microsoft.com/office/drawing/2014/main" id="{C74D6BC2-15C0-4C4C-A6EA-6328214273AA}"/>
              </a:ext>
            </a:extLst>
          </p:cNvPr>
          <p:cNvSpPr/>
          <p:nvPr/>
        </p:nvSpPr>
        <p:spPr>
          <a:xfrm>
            <a:off x="1972545" y="6216361"/>
            <a:ext cx="9607367" cy="569086"/>
          </a:xfrm>
          <a:prstGeom prst="rect">
            <a:avLst/>
          </a:prstGeom>
          <a:solidFill>
            <a:schemeClr val="bg1">
              <a:lumMod val="95000"/>
            </a:schemeClr>
          </a:solidFill>
          <a:ln w="6350">
            <a:noFill/>
            <a:miter lim="800000"/>
            <a:headEnd/>
            <a:tailEnd/>
          </a:ln>
          <a:effectLst/>
        </p:spPr>
        <p:txBody>
          <a:bodyPr vert="horz" wrap="square" lIns="137121" tIns="91414" rIns="91414" bIns="91414" numCol="1" anchor="ctr" anchorCtr="0" compatLnSpc="1">
            <a:prstTxWarp prst="textNoShape">
              <a:avLst/>
            </a:prstTxWarp>
            <a:noAutofit/>
          </a:bodyPr>
          <a:lstStyle/>
          <a:p>
            <a:pPr marL="0" marR="0" lvl="0" indent="0" algn="l" defTabSz="1087105" rtl="0" eaLnBrk="1" fontAlgn="auto" latinLnBrk="0" hangingPunct="1">
              <a:lnSpc>
                <a:spcPct val="100000"/>
              </a:lnSpc>
              <a:spcBef>
                <a:spcPts val="0"/>
              </a:spcBef>
              <a:spcAft>
                <a:spcPts val="0"/>
              </a:spcAft>
              <a:buClr>
                <a:srgbClr val="002050"/>
              </a:buClr>
              <a:buSzTx/>
              <a:buFontTx/>
              <a:buNone/>
              <a:tabLst/>
              <a:defRPr/>
            </a:pPr>
            <a:r>
              <a:rPr kumimoji="0" lang="en-US" sz="1600" b="0" i="0" u="none" strike="noStrike" kern="1200" cap="none" spc="0" normalizeH="0" baseline="0" noProof="0" dirty="0">
                <a:ln>
                  <a:noFill/>
                </a:ln>
                <a:solidFill>
                  <a:srgbClr val="353535"/>
                </a:solidFill>
                <a:effectLst/>
                <a:uLnTx/>
                <a:uFillTx/>
                <a:latin typeface="Segoe UI Semilight"/>
                <a:ea typeface="+mn-ea"/>
                <a:cs typeface="+mn-cs"/>
              </a:rPr>
              <a:t>Responsible for developing and landing Partner strategies &amp; programs that powers partner growth and creates streamlined connected experiences that deepens Partner relationships w/Microsoft</a:t>
            </a:r>
          </a:p>
        </p:txBody>
      </p:sp>
      <p:sp>
        <p:nvSpPr>
          <p:cNvPr id="58" name="Rectangle 57">
            <a:extLst>
              <a:ext uri="{FF2B5EF4-FFF2-40B4-BE49-F238E27FC236}">
                <a16:creationId xmlns:a16="http://schemas.microsoft.com/office/drawing/2014/main" id="{7D0B39D2-9BED-4529-ABE3-33903AF41F78}"/>
              </a:ext>
            </a:extLst>
          </p:cNvPr>
          <p:cNvSpPr/>
          <p:nvPr/>
        </p:nvSpPr>
        <p:spPr>
          <a:xfrm>
            <a:off x="311835" y="6216361"/>
            <a:ext cx="1675882" cy="569086"/>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225" rtl="0" eaLnBrk="1" fontAlgn="auto" latinLnBrk="0" hangingPunct="1">
              <a:lnSpc>
                <a:spcPct val="100000"/>
              </a:lnSpc>
              <a:spcBef>
                <a:spcPts val="0"/>
              </a:spcBef>
              <a:spcAft>
                <a:spcPts val="0"/>
              </a:spcAft>
              <a:buClrTx/>
              <a:buSzTx/>
              <a:buFontTx/>
              <a:buNone/>
              <a:tabLst>
                <a:tab pos="682494" algn="l"/>
              </a:tabLst>
              <a:defRPr/>
            </a:pPr>
            <a:r>
              <a:rPr kumimoji="0" lang="en-US" sz="1400"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Team Charter</a:t>
            </a:r>
          </a:p>
        </p:txBody>
      </p:sp>
    </p:spTree>
    <p:extLst>
      <p:ext uri="{BB962C8B-B14F-4D97-AF65-F5344CB8AC3E}">
        <p14:creationId xmlns:p14="http://schemas.microsoft.com/office/powerpoint/2010/main" val="180576313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320636A-F471-4A01-A434-32603DF011E7}"/>
              </a:ext>
            </a:extLst>
          </p:cNvPr>
          <p:cNvGraphicFramePr>
            <a:graphicFrameLocks noGrp="1"/>
          </p:cNvGraphicFramePr>
          <p:nvPr>
            <p:extLst>
              <p:ext uri="{D42A27DB-BD31-4B8C-83A1-F6EECF244321}">
                <p14:modId xmlns:p14="http://schemas.microsoft.com/office/powerpoint/2010/main" val="3227187658"/>
              </p:ext>
            </p:extLst>
          </p:nvPr>
        </p:nvGraphicFramePr>
        <p:xfrm>
          <a:off x="356190" y="607907"/>
          <a:ext cx="11468184" cy="1303020"/>
        </p:xfrm>
        <a:graphic>
          <a:graphicData uri="http://schemas.openxmlformats.org/drawingml/2006/table">
            <a:tbl>
              <a:tblPr firstRow="1" bandRow="1">
                <a:tableStyleId>{5940675A-B579-460E-94D1-54222C63F5DA}</a:tableStyleId>
              </a:tblPr>
              <a:tblGrid>
                <a:gridCol w="822960">
                  <a:extLst>
                    <a:ext uri="{9D8B030D-6E8A-4147-A177-3AD203B41FA5}">
                      <a16:colId xmlns:a16="http://schemas.microsoft.com/office/drawing/2014/main" val="586168966"/>
                    </a:ext>
                  </a:extLst>
                </a:gridCol>
                <a:gridCol w="861144">
                  <a:extLst>
                    <a:ext uri="{9D8B030D-6E8A-4147-A177-3AD203B41FA5}">
                      <a16:colId xmlns:a16="http://schemas.microsoft.com/office/drawing/2014/main" val="604373192"/>
                    </a:ext>
                  </a:extLst>
                </a:gridCol>
                <a:gridCol w="1005840">
                  <a:extLst>
                    <a:ext uri="{9D8B030D-6E8A-4147-A177-3AD203B41FA5}">
                      <a16:colId xmlns:a16="http://schemas.microsoft.com/office/drawing/2014/main" val="242411327"/>
                    </a:ext>
                  </a:extLst>
                </a:gridCol>
                <a:gridCol w="6583680">
                  <a:extLst>
                    <a:ext uri="{9D8B030D-6E8A-4147-A177-3AD203B41FA5}">
                      <a16:colId xmlns:a16="http://schemas.microsoft.com/office/drawing/2014/main" val="9798319"/>
                    </a:ext>
                  </a:extLst>
                </a:gridCol>
                <a:gridCol w="1371600">
                  <a:extLst>
                    <a:ext uri="{9D8B030D-6E8A-4147-A177-3AD203B41FA5}">
                      <a16:colId xmlns:a16="http://schemas.microsoft.com/office/drawing/2014/main" val="725000816"/>
                    </a:ext>
                  </a:extLst>
                </a:gridCol>
                <a:gridCol w="822960">
                  <a:extLst>
                    <a:ext uri="{9D8B030D-6E8A-4147-A177-3AD203B41FA5}">
                      <a16:colId xmlns:a16="http://schemas.microsoft.com/office/drawing/2014/main" val="2180517946"/>
                    </a:ext>
                  </a:extLst>
                </a:gridCol>
              </a:tblGrid>
              <a:tr h="365533">
                <a:tc>
                  <a:txBody>
                    <a:bodyPr/>
                    <a:lstStyle/>
                    <a:p>
                      <a:r>
                        <a:rPr lang="en-US" sz="1200" b="1">
                          <a:solidFill>
                            <a:schemeClr val="bg1"/>
                          </a:solidFill>
                        </a:rPr>
                        <a:t>Program</a:t>
                      </a:r>
                    </a:p>
                  </a:txBody>
                  <a:tcPr>
                    <a:solidFill>
                      <a:srgbClr val="002060"/>
                    </a:solidFill>
                  </a:tcPr>
                </a:tc>
                <a:tc>
                  <a:txBody>
                    <a:bodyPr/>
                    <a:lstStyle/>
                    <a:p>
                      <a:r>
                        <a:rPr lang="en-US" sz="1200" b="1">
                          <a:solidFill>
                            <a:schemeClr val="bg1"/>
                          </a:solidFill>
                        </a:rPr>
                        <a:t>Vendor Name</a:t>
                      </a:r>
                    </a:p>
                  </a:txBody>
                  <a:tcPr>
                    <a:solidFill>
                      <a:srgbClr val="002060"/>
                    </a:solidFill>
                  </a:tcPr>
                </a:tc>
                <a:tc>
                  <a:txBody>
                    <a:bodyPr/>
                    <a:lstStyle/>
                    <a:p>
                      <a:r>
                        <a:rPr lang="en-US" sz="1200" b="1">
                          <a:solidFill>
                            <a:schemeClr val="bg1"/>
                          </a:solidFill>
                        </a:rPr>
                        <a:t>Vendor Company / Supplier</a:t>
                      </a:r>
                    </a:p>
                  </a:txBody>
                  <a:tcPr>
                    <a:solidFill>
                      <a:srgbClr val="00206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solidFill>
                            <a:schemeClr val="bg1"/>
                          </a:solidFill>
                        </a:rPr>
                        <a:t>Roles &amp; Responsibilities Details (</a:t>
                      </a:r>
                      <a:r>
                        <a:rPr lang="en-US" sz="1200" b="1" err="1">
                          <a:solidFill>
                            <a:schemeClr val="bg1"/>
                          </a:solidFill>
                        </a:rPr>
                        <a:t>ie</a:t>
                      </a:r>
                      <a:r>
                        <a:rPr lang="en-US" sz="1200" b="1">
                          <a:solidFill>
                            <a:schemeClr val="bg1"/>
                          </a:solidFill>
                        </a:rPr>
                        <a:t> what does this person do?  Impact?)</a:t>
                      </a:r>
                    </a:p>
                    <a:p>
                      <a:endParaRPr lang="en-US" sz="1200" b="1">
                        <a:solidFill>
                          <a:schemeClr val="bg1"/>
                        </a:solidFill>
                      </a:endParaRPr>
                    </a:p>
                  </a:txBody>
                  <a:tcPr>
                    <a:solidFill>
                      <a:srgbClr val="002060"/>
                    </a:solidFill>
                  </a:tcPr>
                </a:tc>
                <a:tc>
                  <a:txBody>
                    <a:bodyPr/>
                    <a:lstStyle/>
                    <a:p>
                      <a:r>
                        <a:rPr lang="en-US" sz="1200" b="1">
                          <a:solidFill>
                            <a:schemeClr val="bg1"/>
                          </a:solidFill>
                        </a:rPr>
                        <a:t>Contract Dates Needed</a:t>
                      </a:r>
                      <a:endParaRPr lang="en-US" sz="1200" b="1" dirty="0">
                        <a:solidFill>
                          <a:schemeClr val="bg1"/>
                        </a:solidFill>
                      </a:endParaRPr>
                    </a:p>
                  </a:txBody>
                  <a:tcPr>
                    <a:solidFill>
                      <a:srgbClr val="002060"/>
                    </a:solidFill>
                  </a:tcPr>
                </a:tc>
                <a:tc>
                  <a:txBody>
                    <a:bodyPr/>
                    <a:lstStyle/>
                    <a:p>
                      <a:r>
                        <a:rPr lang="en-US" sz="1200" b="1">
                          <a:solidFill>
                            <a:schemeClr val="bg1"/>
                          </a:solidFill>
                        </a:rPr>
                        <a:t>Cost per Month</a:t>
                      </a:r>
                    </a:p>
                  </a:txBody>
                  <a:tcPr>
                    <a:solidFill>
                      <a:srgbClr val="002060"/>
                    </a:solidFill>
                  </a:tcPr>
                </a:tc>
                <a:extLst>
                  <a:ext uri="{0D108BD9-81ED-4DB2-BD59-A6C34878D82A}">
                    <a16:rowId xmlns:a16="http://schemas.microsoft.com/office/drawing/2014/main" val="58082435"/>
                  </a:ext>
                </a:extLst>
              </a:tr>
              <a:tr h="202501">
                <a:tc rowSpan="2">
                  <a:txBody>
                    <a:bodyPr/>
                    <a:lstStyle/>
                    <a:p>
                      <a:r>
                        <a:rPr lang="en-US" sz="1050">
                          <a:latin typeface="+mn-lt"/>
                        </a:rPr>
                        <a:t>P-Seller</a:t>
                      </a:r>
                      <a:endParaRPr lang="en-US" sz="1050" dirty="0">
                        <a:latin typeface="+mn-lt"/>
                      </a:endParaRPr>
                    </a:p>
                  </a:txBody>
                  <a:tcPr/>
                </a:tc>
                <a:tc>
                  <a:txBody>
                    <a:bodyPr/>
                    <a:lstStyle/>
                    <a:p>
                      <a:r>
                        <a:rPr lang="en-US" sz="1050">
                          <a:latin typeface="+mn-lt"/>
                        </a:rPr>
                        <a:t>Beth Harvey</a:t>
                      </a:r>
                      <a:endParaRPr lang="en-US" sz="1050" dirty="0">
                        <a:latin typeface="+mn-lt"/>
                      </a:endParaRPr>
                    </a:p>
                  </a:txBody>
                  <a:tcPr/>
                </a:tc>
                <a:tc>
                  <a:txBody>
                    <a:bodyPr/>
                    <a:lstStyle/>
                    <a:p>
                      <a:r>
                        <a:rPr lang="en-US" sz="1050">
                          <a:latin typeface="+mn-lt"/>
                        </a:rPr>
                        <a:t>Mactus Group</a:t>
                      </a:r>
                      <a:endParaRPr lang="en-US" sz="1050" dirty="0">
                        <a:latin typeface="+mn-lt"/>
                      </a:endParaRPr>
                    </a:p>
                  </a:txBody>
                  <a:tcPr/>
                </a:tc>
                <a:tc>
                  <a:txBody>
                    <a:bodyPr/>
                    <a:lstStyle/>
                    <a:p>
                      <a:r>
                        <a:rPr lang="en-US" sz="1050">
                          <a:latin typeface="+mn-lt"/>
                        </a:rPr>
                        <a:t>Onboarding &amp; support for the P-Seller program </a:t>
                      </a:r>
                      <a:endParaRPr lang="en-US" sz="1050" dirty="0">
                        <a:latin typeface="+mn-lt"/>
                      </a:endParaRPr>
                    </a:p>
                  </a:txBody>
                  <a:tcPr/>
                </a:tc>
                <a:tc>
                  <a:txBody>
                    <a:bodyPr/>
                    <a:lstStyle/>
                    <a:p>
                      <a:r>
                        <a:rPr lang="en-US" sz="1050">
                          <a:latin typeface="+mn-lt"/>
                        </a:rPr>
                        <a:t>FY18</a:t>
                      </a:r>
                    </a:p>
                  </a:txBody>
                  <a:tcPr/>
                </a:tc>
                <a:tc>
                  <a:txBody>
                    <a:bodyPr/>
                    <a:lstStyle/>
                    <a:p>
                      <a:r>
                        <a:rPr lang="en-US" sz="1050">
                          <a:latin typeface="+mn-lt"/>
                        </a:rPr>
                        <a:t>$15,400</a:t>
                      </a:r>
                      <a:endParaRPr lang="en-US" sz="1050" dirty="0">
                        <a:latin typeface="+mn-lt"/>
                      </a:endParaRPr>
                    </a:p>
                  </a:txBody>
                  <a:tcPr/>
                </a:tc>
                <a:extLst>
                  <a:ext uri="{0D108BD9-81ED-4DB2-BD59-A6C34878D82A}">
                    <a16:rowId xmlns:a16="http://schemas.microsoft.com/office/drawing/2014/main" val="379593854"/>
                  </a:ext>
                </a:extLst>
              </a:tr>
              <a:tr h="261095">
                <a:tc vMerge="1">
                  <a:txBody>
                    <a:bodyPr/>
                    <a:lstStyle/>
                    <a:p>
                      <a:endParaRPr lang="en-US" sz="1200" dirty="0"/>
                    </a:p>
                  </a:txBody>
                  <a:tcPr/>
                </a:tc>
                <a:tc>
                  <a:txBody>
                    <a:bodyPr/>
                    <a:lstStyle/>
                    <a:p>
                      <a:r>
                        <a:rPr lang="en-US" sz="1050">
                          <a:latin typeface="+mn-lt"/>
                        </a:rPr>
                        <a:t>Anny Boupathong</a:t>
                      </a:r>
                    </a:p>
                  </a:txBody>
                  <a:tcPr/>
                </a:tc>
                <a:tc>
                  <a:txBody>
                    <a:bodyPr/>
                    <a:lstStyle/>
                    <a:p>
                      <a:r>
                        <a:rPr lang="en-US" sz="1050">
                          <a:latin typeface="+mn-lt"/>
                        </a:rPr>
                        <a:t>Aegis</a:t>
                      </a:r>
                      <a:endParaRPr lang="en-US" sz="1050" dirty="0">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a:latin typeface="+mn-lt"/>
                        </a:rPr>
                        <a:t>Onboarding &amp; support for the P-Seller program </a:t>
                      </a:r>
                    </a:p>
                    <a:p>
                      <a:endParaRPr lang="en-US" sz="1050" dirty="0">
                        <a:latin typeface="+mn-lt"/>
                      </a:endParaRPr>
                    </a:p>
                  </a:txBody>
                  <a:tcPr/>
                </a:tc>
                <a:tc>
                  <a:txBody>
                    <a:bodyPr/>
                    <a:lstStyle/>
                    <a:p>
                      <a:r>
                        <a:rPr lang="en-US" sz="1050">
                          <a:latin typeface="+mn-lt"/>
                        </a:rPr>
                        <a:t>FY18</a:t>
                      </a:r>
                      <a:endParaRPr lang="en-US" sz="1050" dirty="0">
                        <a:latin typeface="+mn-lt"/>
                      </a:endParaRPr>
                    </a:p>
                  </a:txBody>
                  <a:tcPr/>
                </a:tc>
                <a:tc>
                  <a:txBody>
                    <a:bodyPr/>
                    <a:lstStyle/>
                    <a:p>
                      <a:r>
                        <a:rPr lang="en-US" sz="1050">
                          <a:latin typeface="+mn-lt"/>
                        </a:rPr>
                        <a:t>$10,800</a:t>
                      </a:r>
                      <a:endParaRPr lang="en-US" sz="1050" dirty="0">
                        <a:latin typeface="+mn-lt"/>
                      </a:endParaRPr>
                    </a:p>
                  </a:txBody>
                  <a:tcPr/>
                </a:tc>
                <a:extLst>
                  <a:ext uri="{0D108BD9-81ED-4DB2-BD59-A6C34878D82A}">
                    <a16:rowId xmlns:a16="http://schemas.microsoft.com/office/drawing/2014/main" val="2655567444"/>
                  </a:ext>
                </a:extLst>
              </a:tr>
            </a:tbl>
          </a:graphicData>
        </a:graphic>
      </p:graphicFrame>
      <p:sp>
        <p:nvSpPr>
          <p:cNvPr id="4" name="Title 1">
            <a:extLst>
              <a:ext uri="{FF2B5EF4-FFF2-40B4-BE49-F238E27FC236}">
                <a16:creationId xmlns:a16="http://schemas.microsoft.com/office/drawing/2014/main" id="{88969428-05D7-475F-9059-9C5DC0A37D1B}"/>
              </a:ext>
            </a:extLst>
          </p:cNvPr>
          <p:cNvSpPr txBox="1">
            <a:spLocks/>
          </p:cNvSpPr>
          <p:nvPr/>
        </p:nvSpPr>
        <p:spPr>
          <a:xfrm>
            <a:off x="171560" y="0"/>
            <a:ext cx="1165584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000" b="0" kern="1200" cap="none" spc="-100" baseline="0" dirty="0" smtClean="0">
                <a:ln w="3175">
                  <a:noFill/>
                </a:ln>
                <a:solidFill>
                  <a:schemeClr val="tx1"/>
                </a:soli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100" normalizeH="0" baseline="0" noProof="0">
                <a:ln w="3175">
                  <a:noFill/>
                </a:ln>
                <a:solidFill>
                  <a:srgbClr val="353535"/>
                </a:solidFill>
                <a:effectLst/>
                <a:uLnTx/>
                <a:uFillTx/>
                <a:latin typeface="Segoe UI Light"/>
                <a:ea typeface="+mn-ea"/>
                <a:cs typeface="Segoe UI" pitchFamily="34" charset="0"/>
              </a:rPr>
              <a:t>Vendor Support</a:t>
            </a:r>
          </a:p>
        </p:txBody>
      </p:sp>
    </p:spTree>
    <p:extLst>
      <p:ext uri="{BB962C8B-B14F-4D97-AF65-F5344CB8AC3E}">
        <p14:creationId xmlns:p14="http://schemas.microsoft.com/office/powerpoint/2010/main" val="1224270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320636A-F471-4A01-A434-32603DF011E7}"/>
              </a:ext>
            </a:extLst>
          </p:cNvPr>
          <p:cNvGraphicFramePr>
            <a:graphicFrameLocks noGrp="1"/>
          </p:cNvGraphicFramePr>
          <p:nvPr>
            <p:extLst>
              <p:ext uri="{D42A27DB-BD31-4B8C-83A1-F6EECF244321}">
                <p14:modId xmlns:p14="http://schemas.microsoft.com/office/powerpoint/2010/main" val="3004095968"/>
              </p:ext>
            </p:extLst>
          </p:nvPr>
        </p:nvGraphicFramePr>
        <p:xfrm>
          <a:off x="320722" y="490949"/>
          <a:ext cx="11447344" cy="6049977"/>
        </p:xfrm>
        <a:graphic>
          <a:graphicData uri="http://schemas.openxmlformats.org/drawingml/2006/table">
            <a:tbl>
              <a:tblPr firstRow="1" bandRow="1">
                <a:tableStyleId>{5940675A-B579-460E-94D1-54222C63F5DA}</a:tableStyleId>
              </a:tblPr>
              <a:tblGrid>
                <a:gridCol w="822960">
                  <a:extLst>
                    <a:ext uri="{9D8B030D-6E8A-4147-A177-3AD203B41FA5}">
                      <a16:colId xmlns:a16="http://schemas.microsoft.com/office/drawing/2014/main" val="586168966"/>
                    </a:ext>
                  </a:extLst>
                </a:gridCol>
                <a:gridCol w="824023">
                  <a:extLst>
                    <a:ext uri="{9D8B030D-6E8A-4147-A177-3AD203B41FA5}">
                      <a16:colId xmlns:a16="http://schemas.microsoft.com/office/drawing/2014/main" val="604373192"/>
                    </a:ext>
                  </a:extLst>
                </a:gridCol>
                <a:gridCol w="926909">
                  <a:extLst>
                    <a:ext uri="{9D8B030D-6E8A-4147-A177-3AD203B41FA5}">
                      <a16:colId xmlns:a16="http://schemas.microsoft.com/office/drawing/2014/main" val="242411327"/>
                    </a:ext>
                  </a:extLst>
                </a:gridCol>
                <a:gridCol w="6818228">
                  <a:extLst>
                    <a:ext uri="{9D8B030D-6E8A-4147-A177-3AD203B41FA5}">
                      <a16:colId xmlns:a16="http://schemas.microsoft.com/office/drawing/2014/main" val="9798319"/>
                    </a:ext>
                  </a:extLst>
                </a:gridCol>
                <a:gridCol w="1244691">
                  <a:extLst>
                    <a:ext uri="{9D8B030D-6E8A-4147-A177-3AD203B41FA5}">
                      <a16:colId xmlns:a16="http://schemas.microsoft.com/office/drawing/2014/main" val="725000816"/>
                    </a:ext>
                  </a:extLst>
                </a:gridCol>
                <a:gridCol w="810533">
                  <a:extLst>
                    <a:ext uri="{9D8B030D-6E8A-4147-A177-3AD203B41FA5}">
                      <a16:colId xmlns:a16="http://schemas.microsoft.com/office/drawing/2014/main" val="2180517946"/>
                    </a:ext>
                  </a:extLst>
                </a:gridCol>
              </a:tblGrid>
              <a:tr h="607620">
                <a:tc>
                  <a:txBody>
                    <a:bodyPr/>
                    <a:lstStyle/>
                    <a:p>
                      <a:r>
                        <a:rPr lang="en-US" sz="1200" b="1" dirty="0">
                          <a:solidFill>
                            <a:schemeClr val="bg1"/>
                          </a:solidFill>
                        </a:rPr>
                        <a:t>Program</a:t>
                      </a:r>
                    </a:p>
                  </a:txBody>
                  <a:tcPr>
                    <a:solidFill>
                      <a:srgbClr val="002060"/>
                    </a:solidFill>
                  </a:tcPr>
                </a:tc>
                <a:tc>
                  <a:txBody>
                    <a:bodyPr/>
                    <a:lstStyle/>
                    <a:p>
                      <a:r>
                        <a:rPr lang="en-US" sz="1200" b="1">
                          <a:solidFill>
                            <a:schemeClr val="bg1"/>
                          </a:solidFill>
                        </a:rPr>
                        <a:t>Vendor Name</a:t>
                      </a:r>
                    </a:p>
                  </a:txBody>
                  <a:tcPr>
                    <a:solidFill>
                      <a:srgbClr val="002060"/>
                    </a:solidFill>
                  </a:tcPr>
                </a:tc>
                <a:tc>
                  <a:txBody>
                    <a:bodyPr/>
                    <a:lstStyle/>
                    <a:p>
                      <a:r>
                        <a:rPr lang="en-US" sz="1200" b="1" dirty="0">
                          <a:solidFill>
                            <a:schemeClr val="bg1"/>
                          </a:solidFill>
                        </a:rPr>
                        <a:t>Vendor Company / Supplier</a:t>
                      </a:r>
                    </a:p>
                  </a:txBody>
                  <a:tcPr>
                    <a:solidFill>
                      <a:srgbClr val="00206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solidFill>
                            <a:schemeClr val="bg1"/>
                          </a:solidFill>
                        </a:rPr>
                        <a:t>Roles &amp; Responsibilities Details (</a:t>
                      </a:r>
                      <a:r>
                        <a:rPr lang="en-US" sz="1200" b="1" err="1">
                          <a:solidFill>
                            <a:schemeClr val="bg1"/>
                          </a:solidFill>
                        </a:rPr>
                        <a:t>ie</a:t>
                      </a:r>
                      <a:r>
                        <a:rPr lang="en-US" sz="1200" b="1">
                          <a:solidFill>
                            <a:schemeClr val="bg1"/>
                          </a:solidFill>
                        </a:rPr>
                        <a:t> what does this person do?  Impact?)</a:t>
                      </a:r>
                    </a:p>
                    <a:p>
                      <a:endParaRPr lang="en-US" sz="1200" b="1">
                        <a:solidFill>
                          <a:schemeClr val="bg1"/>
                        </a:solidFill>
                      </a:endParaRPr>
                    </a:p>
                  </a:txBody>
                  <a:tcPr>
                    <a:solidFill>
                      <a:srgbClr val="002060"/>
                    </a:solidFill>
                  </a:tcPr>
                </a:tc>
                <a:tc>
                  <a:txBody>
                    <a:bodyPr/>
                    <a:lstStyle/>
                    <a:p>
                      <a:r>
                        <a:rPr lang="en-US" sz="1200" b="1">
                          <a:solidFill>
                            <a:schemeClr val="bg1"/>
                          </a:solidFill>
                        </a:rPr>
                        <a:t>Contract Dates Needed</a:t>
                      </a:r>
                      <a:endParaRPr lang="en-US" sz="1200" b="1" dirty="0">
                        <a:solidFill>
                          <a:schemeClr val="bg1"/>
                        </a:solidFill>
                      </a:endParaRPr>
                    </a:p>
                  </a:txBody>
                  <a:tcPr>
                    <a:solidFill>
                      <a:srgbClr val="002060"/>
                    </a:solidFill>
                  </a:tcPr>
                </a:tc>
                <a:tc>
                  <a:txBody>
                    <a:bodyPr/>
                    <a:lstStyle/>
                    <a:p>
                      <a:r>
                        <a:rPr lang="en-US" sz="1200" b="1">
                          <a:solidFill>
                            <a:schemeClr val="bg1"/>
                          </a:solidFill>
                        </a:rPr>
                        <a:t>Cost per Month</a:t>
                      </a:r>
                    </a:p>
                  </a:txBody>
                  <a:tcPr>
                    <a:solidFill>
                      <a:srgbClr val="002060"/>
                    </a:solidFill>
                  </a:tcPr>
                </a:tc>
                <a:extLst>
                  <a:ext uri="{0D108BD9-81ED-4DB2-BD59-A6C34878D82A}">
                    <a16:rowId xmlns:a16="http://schemas.microsoft.com/office/drawing/2014/main" val="58082435"/>
                  </a:ext>
                </a:extLst>
              </a:tr>
              <a:tr h="607620">
                <a:tc rowSpan="7">
                  <a:txBody>
                    <a:bodyPr/>
                    <a:lstStyle/>
                    <a:p>
                      <a:r>
                        <a:rPr lang="en-US" sz="900" dirty="0">
                          <a:latin typeface="+mn-lt"/>
                        </a:rPr>
                        <a:t>Partner incentives &amp; investments</a:t>
                      </a:r>
                    </a:p>
                  </a:txBody>
                  <a:tcPr/>
                </a:tc>
                <a:tc>
                  <a:txBody>
                    <a:bodyPr/>
                    <a:lstStyle/>
                    <a:p>
                      <a:r>
                        <a:rPr lang="en-US" sz="900" dirty="0">
                          <a:latin typeface="+mn-lt"/>
                        </a:rPr>
                        <a:t>Kurt Benirschke</a:t>
                      </a:r>
                    </a:p>
                  </a:txBody>
                  <a:tcPr/>
                </a:tc>
                <a:tc>
                  <a:txBody>
                    <a:bodyPr/>
                    <a:lstStyle/>
                    <a:p>
                      <a:r>
                        <a:rPr lang="en-US" sz="900" dirty="0">
                          <a:latin typeface="+mn-lt"/>
                        </a:rPr>
                        <a:t>The Spur Group</a:t>
                      </a:r>
                    </a:p>
                  </a:txBody>
                  <a:tcPr/>
                </a:tc>
                <a:tc>
                  <a:txBody>
                    <a:bodyPr/>
                    <a:lstStyle/>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Create materials for executive presentations, communications, meetings, and drive general ROB</a:t>
                      </a:r>
                    </a:p>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Provide project management and deliverable support for the US PI Team initiatives and projects (i.e. Holistic View)</a:t>
                      </a:r>
                    </a:p>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Support US PI operations including Partner incentive payments and reporting</a:t>
                      </a:r>
                    </a:p>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Prepare Microsoft Inspire deliverables and communications</a:t>
                      </a:r>
                    </a:p>
                  </a:txBody>
                  <a:tcPr/>
                </a:tc>
                <a:tc>
                  <a:txBody>
                    <a:bodyPr/>
                    <a:lstStyle/>
                    <a:p>
                      <a:r>
                        <a:rPr lang="en-US" sz="900" dirty="0">
                          <a:latin typeface="+mn-lt"/>
                        </a:rPr>
                        <a:t>FY18</a:t>
                      </a:r>
                    </a:p>
                  </a:txBody>
                  <a:tcPr/>
                </a:tc>
                <a:tc>
                  <a:txBody>
                    <a:bodyPr/>
                    <a:lstStyle/>
                    <a:p>
                      <a:r>
                        <a:rPr lang="en-US" sz="900" dirty="0">
                          <a:latin typeface="+mn-lt"/>
                        </a:rPr>
                        <a:t>$13,800</a:t>
                      </a:r>
                    </a:p>
                  </a:txBody>
                  <a:tcPr/>
                </a:tc>
                <a:extLst>
                  <a:ext uri="{0D108BD9-81ED-4DB2-BD59-A6C34878D82A}">
                    <a16:rowId xmlns:a16="http://schemas.microsoft.com/office/drawing/2014/main" val="1537694225"/>
                  </a:ext>
                </a:extLst>
              </a:tr>
              <a:tr h="607620">
                <a:tc vMerge="1">
                  <a:txBody>
                    <a:bodyPr/>
                    <a:lstStyle/>
                    <a:p>
                      <a:endParaRPr lang="en-US" sz="1200" dirty="0"/>
                    </a:p>
                  </a:txBody>
                  <a:tcPr/>
                </a:tc>
                <a:tc>
                  <a:txBody>
                    <a:bodyPr/>
                    <a:lstStyle/>
                    <a:p>
                      <a:r>
                        <a:rPr lang="en-US" sz="900" dirty="0">
                          <a:latin typeface="+mn-lt"/>
                        </a:rPr>
                        <a:t>Rachel Kim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latin typeface="+mn-lt"/>
                        </a:rPr>
                        <a:t>The Spur Group</a:t>
                      </a:r>
                    </a:p>
                  </a:txBody>
                  <a:tcPr/>
                </a:tc>
                <a:tc>
                  <a:txBody>
                    <a:bodyPr/>
                    <a:lstStyle/>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Provide project management rigor and daily operation support for US SMC and Enterprise Partner Incentive Design Lead</a:t>
                      </a:r>
                    </a:p>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Support incentive program launch process including program document review and registration portal setup</a:t>
                      </a:r>
                    </a:p>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Deliver both regular and ad hoc partner reports to demonstrate incentive performance throughout the year</a:t>
                      </a:r>
                    </a:p>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Prepare stakeholder and partner communications for performance reports, program launch, and partner portal enrollment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n-lt"/>
                          <a:ea typeface="+mn-ea"/>
                          <a:cs typeface="+mn-cs"/>
                        </a:rPr>
                        <a:t>FY18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n-lt"/>
                          <a:ea typeface="+mn-ea"/>
                          <a:cs typeface="+mn-cs"/>
                        </a:rPr>
                        <a:t>$13,800</a:t>
                      </a:r>
                    </a:p>
                  </a:txBody>
                  <a:tcPr/>
                </a:tc>
                <a:extLst>
                  <a:ext uri="{0D108BD9-81ED-4DB2-BD59-A6C34878D82A}">
                    <a16:rowId xmlns:a16="http://schemas.microsoft.com/office/drawing/2014/main" val="2062296361"/>
                  </a:ext>
                </a:extLst>
              </a:tr>
              <a:tr h="607620">
                <a:tc vMerge="1">
                  <a:txBody>
                    <a:bodyPr/>
                    <a:lstStyle/>
                    <a:p>
                      <a:endParaRPr lang="en-US" sz="1200" dirty="0"/>
                    </a:p>
                  </a:txBody>
                  <a:tcPr/>
                </a:tc>
                <a:tc>
                  <a:txBody>
                    <a:bodyPr/>
                    <a:lstStyle/>
                    <a:p>
                      <a:r>
                        <a:rPr lang="en-US" sz="900" dirty="0">
                          <a:latin typeface="+mn-lt"/>
                        </a:rPr>
                        <a:t>John Murphy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latin typeface="+mn-lt"/>
                        </a:rPr>
                        <a:t>The Spur Group</a:t>
                      </a:r>
                    </a:p>
                  </a:txBody>
                  <a:tcPr/>
                </a:tc>
                <a:tc>
                  <a:txBody>
                    <a:bodyPr/>
                    <a:lstStyle/>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Create materials to support PIE program launches, processes and field/partner readiness</a:t>
                      </a:r>
                    </a:p>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Draft internal and external communications to drive awareness of PIE offers</a:t>
                      </a:r>
                    </a:p>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Report on the status of PIE operations and create new reports that aid business decision making (fall off rates/spend models)</a:t>
                      </a:r>
                    </a:p>
                    <a:p>
                      <a:pPr marL="171450" marR="0" lvl="0" indent="-171450" algn="l" defTabSz="914400" rtl="0" eaLnBrk="1" latinLnBrk="0" hangingPunct="1">
                        <a:spcBef>
                          <a:spcPts val="0"/>
                        </a:spcBef>
                        <a:spcAft>
                          <a:spcPts val="0"/>
                        </a:spcAft>
                        <a:buFont typeface="Arial" panose="020B0604020202020204" pitchFamily="34" charset="0"/>
                        <a:buChar char="•"/>
                      </a:pPr>
                      <a:r>
                        <a:rPr lang="en-US" sz="900" b="0" kern="1200" dirty="0">
                          <a:solidFill>
                            <a:schemeClr val="tx1"/>
                          </a:solidFill>
                          <a:latin typeface="+mn-lt"/>
                          <a:ea typeface="+mn-ea"/>
                          <a:cs typeface="+mn-cs"/>
                        </a:rPr>
                        <a:t>Manage PIE escalations to ensure partner satisfaction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n-lt"/>
                          <a:ea typeface="+mn-ea"/>
                          <a:cs typeface="+mn-cs"/>
                        </a:rPr>
                        <a:t>FY18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n-lt"/>
                          <a:ea typeface="+mn-ea"/>
                          <a:cs typeface="+mn-cs"/>
                        </a:rPr>
                        <a:t>$13,800</a:t>
                      </a:r>
                    </a:p>
                  </a:txBody>
                  <a:tcPr/>
                </a:tc>
                <a:extLst>
                  <a:ext uri="{0D108BD9-81ED-4DB2-BD59-A6C34878D82A}">
                    <a16:rowId xmlns:a16="http://schemas.microsoft.com/office/drawing/2014/main" val="2779641844"/>
                  </a:ext>
                </a:extLst>
              </a:tr>
              <a:tr h="868028">
                <a:tc vMerge="1">
                  <a:txBody>
                    <a:bodyPr/>
                    <a:lstStyle/>
                    <a:p>
                      <a:endParaRPr lang="en-US" sz="1200" dirty="0"/>
                    </a:p>
                  </a:txBody>
                  <a:tcPr/>
                </a:tc>
                <a:tc>
                  <a:txBody>
                    <a:bodyPr/>
                    <a:lstStyle/>
                    <a:p>
                      <a:r>
                        <a:rPr lang="en-US" sz="900" dirty="0">
                          <a:latin typeface="+mn-lt"/>
                        </a:rPr>
                        <a:t>Joe Cram</a:t>
                      </a:r>
                    </a:p>
                  </a:txBody>
                  <a:tcPr/>
                </a:tc>
                <a:tc>
                  <a:txBody>
                    <a:bodyPr/>
                    <a:lstStyle/>
                    <a:p>
                      <a:r>
                        <a:rPr lang="en-US" sz="900" dirty="0">
                          <a:latin typeface="+mn-lt"/>
                        </a:rPr>
                        <a:t>Aegis Company</a:t>
                      </a:r>
                    </a:p>
                  </a:txBody>
                  <a:tcPr/>
                </a:tc>
                <a:tc>
                  <a:txBody>
                    <a:bodyPr/>
                    <a:lstStyle/>
                    <a:p>
                      <a:pPr marL="171450" indent="-171450">
                        <a:buFont typeface="Arial" panose="020B0604020202020204" pitchFamily="34" charset="0"/>
                        <a:buChar char="•"/>
                      </a:pPr>
                      <a:r>
                        <a:rPr lang="en-US" sz="900" b="0" dirty="0">
                          <a:latin typeface="+mn-lt"/>
                        </a:rPr>
                        <a:t>Responsible for integration of 11 data sources including </a:t>
                      </a:r>
                      <a:r>
                        <a:rPr lang="en-US" sz="900" b="0" dirty="0" err="1">
                          <a:latin typeface="+mn-lt"/>
                        </a:rPr>
                        <a:t>MSSales</a:t>
                      </a:r>
                      <a:r>
                        <a:rPr lang="en-US" sz="900" b="0" dirty="0">
                          <a:latin typeface="+mn-lt"/>
                        </a:rPr>
                        <a:t>, PIE, MGX, POM, and others. </a:t>
                      </a:r>
                    </a:p>
                    <a:p>
                      <a:pPr marL="171450" indent="-171450">
                        <a:buFont typeface="Arial" panose="020B0604020202020204" pitchFamily="34" charset="0"/>
                        <a:buChar char="•"/>
                      </a:pPr>
                      <a:r>
                        <a:rPr lang="en-US" sz="900" b="0" dirty="0">
                          <a:latin typeface="+mn-lt"/>
                        </a:rPr>
                        <a:t>This integration allows for the correct reporting and quick turn around on analytics.  </a:t>
                      </a:r>
                    </a:p>
                    <a:p>
                      <a:pPr marL="171450" indent="-171450">
                        <a:buFont typeface="Arial" panose="020B0604020202020204" pitchFamily="34" charset="0"/>
                        <a:buChar char="•"/>
                      </a:pPr>
                      <a:r>
                        <a:rPr lang="en-US" sz="900" b="0" dirty="0">
                          <a:latin typeface="+mn-lt"/>
                        </a:rPr>
                        <a:t>This infrastructure is known as the "Calculation Engine" for US Partner Incentives.  Processing over 2 Million records per month, and supporting over 40 reports, this platform scales to be available to support all incentives needs through FY18.</a:t>
                      </a:r>
                    </a:p>
                    <a:p>
                      <a:pPr marL="171450" indent="-171450">
                        <a:buFont typeface="Arial" panose="020B0604020202020204" pitchFamily="34" charset="0"/>
                        <a:buChar char="•"/>
                      </a:pPr>
                      <a:r>
                        <a:rPr lang="en-US" sz="900" b="0" dirty="0">
                          <a:latin typeface="+mn-lt"/>
                        </a:rPr>
                        <a:t>This integration is not done anywhere else and enables a 360 view of partner transactions and incentive programs that could not be done easily without this integration.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n-lt"/>
                          <a:ea typeface="+mn-ea"/>
                          <a:cs typeface="+mn-cs"/>
                        </a:rPr>
                        <a:t>FY18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rPr>
                        <a:t>$15,500</a:t>
                      </a:r>
                    </a:p>
                  </a:txBody>
                  <a:tcPr/>
                </a:tc>
                <a:extLst>
                  <a:ext uri="{0D108BD9-81ED-4DB2-BD59-A6C34878D82A}">
                    <a16:rowId xmlns:a16="http://schemas.microsoft.com/office/drawing/2014/main" val="2717451647"/>
                  </a:ext>
                </a:extLst>
              </a:tr>
              <a:tr h="1295097">
                <a:tc vMerge="1">
                  <a:txBody>
                    <a:bodyPr/>
                    <a:lstStyle/>
                    <a:p>
                      <a:endParaRPr lang="en-US" sz="1200" dirty="0"/>
                    </a:p>
                  </a:txBody>
                  <a:tcPr/>
                </a:tc>
                <a:tc>
                  <a:txBody>
                    <a:bodyPr/>
                    <a:lstStyle/>
                    <a:p>
                      <a:r>
                        <a:rPr lang="en-US" sz="900" dirty="0">
                          <a:latin typeface="+mn-lt"/>
                        </a:rPr>
                        <a:t>Jason Lam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latin typeface="+mn-lt"/>
                        </a:rPr>
                        <a:t>Aegis Company</a:t>
                      </a:r>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kern="1200" dirty="0">
                          <a:solidFill>
                            <a:schemeClr val="tx1"/>
                          </a:solidFill>
                          <a:latin typeface="+mn-lt"/>
                          <a:ea typeface="+mn-ea"/>
                          <a:cs typeface="+mn-cs"/>
                        </a:rPr>
                        <a:t>Create and Maintain reporting for multiple programs and business needs. This includes: </a:t>
                      </a:r>
                    </a:p>
                    <a:p>
                      <a:pPr marL="401638"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kern="1200" dirty="0">
                          <a:solidFill>
                            <a:schemeClr val="tx1"/>
                          </a:solidFill>
                          <a:latin typeface="+mn-lt"/>
                          <a:ea typeface="+mn-ea"/>
                          <a:cs typeface="+mn-cs"/>
                        </a:rPr>
                        <a:t>MLOTT (Money Left on the Table) supporting 28 reports, processing 80K transactions and displaying ~1M in incentives to partners</a:t>
                      </a:r>
                    </a:p>
                    <a:p>
                      <a:pPr marL="401638"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kern="1200" dirty="0">
                          <a:solidFill>
                            <a:schemeClr val="tx1"/>
                          </a:solidFill>
                          <a:latin typeface="+mn-lt"/>
                          <a:ea typeface="+mn-ea"/>
                          <a:cs typeface="+mn-cs"/>
                        </a:rPr>
                        <a:t>Weekly PIE Reporting which processes and makes visible 500 requests per month across 12 programs and 5 data sources</a:t>
                      </a:r>
                    </a:p>
                    <a:p>
                      <a:pPr marL="401638"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kern="1200" dirty="0">
                          <a:solidFill>
                            <a:schemeClr val="tx1"/>
                          </a:solidFill>
                          <a:latin typeface="+mn-lt"/>
                          <a:ea typeface="+mn-ea"/>
                          <a:cs typeface="+mn-cs"/>
                        </a:rPr>
                        <a:t>SMB Workbook processed monthly allowing for MBR metrics to be produces quickly</a:t>
                      </a:r>
                    </a:p>
                    <a:p>
                      <a:pPr marL="401638"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kern="1200" dirty="0">
                          <a:solidFill>
                            <a:schemeClr val="tx1"/>
                          </a:solidFill>
                          <a:latin typeface="+mn-lt"/>
                          <a:ea typeface="+mn-ea"/>
                          <a:cs typeface="+mn-cs"/>
                        </a:rPr>
                        <a:t>Local Accelerators reports crossing 3 data sources, require on average 800 records to be manually reviewed for accurate reporting</a:t>
                      </a:r>
                    </a:p>
                    <a:p>
                      <a:pPr marL="401638"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kern="1200" dirty="0">
                          <a:solidFill>
                            <a:schemeClr val="tx1"/>
                          </a:solidFill>
                          <a:latin typeface="+mn-lt"/>
                          <a:ea typeface="+mn-ea"/>
                          <a:cs typeface="+mn-cs"/>
                        </a:rPr>
                        <a:t>Investment statements cover 12 reports monthly and provide visibility to LSP’s on the % return they will get for revenue generated.</a:t>
                      </a:r>
                    </a:p>
                    <a:p>
                      <a:pPr marL="401638"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kern="1200" dirty="0">
                          <a:solidFill>
                            <a:schemeClr val="tx1"/>
                          </a:solidFill>
                          <a:latin typeface="+mn-lt"/>
                          <a:ea typeface="+mn-ea"/>
                          <a:cs typeface="+mn-cs"/>
                        </a:rPr>
                        <a:t>LSP Opportunity reporting monthly to enable all LSP’s to receive visibility to upgrade opportunity and covers over 330K transactions</a:t>
                      </a:r>
                    </a:p>
                    <a:p>
                      <a:pPr marL="401638"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kern="1200" dirty="0">
                          <a:solidFill>
                            <a:schemeClr val="tx1"/>
                          </a:solidFill>
                          <a:latin typeface="+mn-lt"/>
                          <a:ea typeface="+mn-ea"/>
                          <a:cs typeface="+mn-cs"/>
                        </a:rPr>
                        <a:t>Ad Hoc reports for various business needs average around 5 per month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mn-lt"/>
                          <a:ea typeface="+mn-ea"/>
                          <a:cs typeface="+mn-cs"/>
                        </a:rPr>
                        <a:t>FY18</a:t>
                      </a:r>
                      <a:endParaRPr kumimoji="0" lang="en-US" sz="900" b="0"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rPr>
                        <a:t>$15,500</a:t>
                      </a:r>
                    </a:p>
                  </a:txBody>
                  <a:tcPr/>
                </a:tc>
                <a:extLst>
                  <a:ext uri="{0D108BD9-81ED-4DB2-BD59-A6C34878D82A}">
                    <a16:rowId xmlns:a16="http://schemas.microsoft.com/office/drawing/2014/main" val="1548536903"/>
                  </a:ext>
                </a:extLst>
              </a:tr>
              <a:tr h="477415">
                <a:tc vMerge="1">
                  <a:txBody>
                    <a:bodyPr/>
                    <a:lstStyle/>
                    <a:p>
                      <a:endParaRPr lang="en-US" sz="1200" dirty="0"/>
                    </a:p>
                  </a:txBody>
                  <a:tcPr/>
                </a:tc>
                <a:tc>
                  <a:txBody>
                    <a:bodyPr/>
                    <a:lstStyle/>
                    <a:p>
                      <a:r>
                        <a:rPr lang="en-US" sz="900" dirty="0">
                          <a:latin typeface="+mn-lt"/>
                        </a:rPr>
                        <a:t>IFG Team</a:t>
                      </a:r>
                    </a:p>
                  </a:txBody>
                  <a:tcPr/>
                </a:tc>
                <a:tc>
                  <a:txBody>
                    <a:bodyPr/>
                    <a:lstStyle/>
                    <a:p>
                      <a:r>
                        <a:rPr lang="en-US" sz="900" dirty="0">
                          <a:latin typeface="+mn-lt"/>
                        </a:rPr>
                        <a:t>PIE Operations</a:t>
                      </a:r>
                    </a:p>
                  </a:txBody>
                  <a:tcPr/>
                </a:tc>
                <a:tc>
                  <a:txBody>
                    <a:bodyPr/>
                    <a:lstStyle/>
                    <a:p>
                      <a:pPr marL="171450" indent="-171450">
                        <a:buFont typeface="Arial" panose="020B0604020202020204" pitchFamily="34" charset="0"/>
                        <a:buChar char="•"/>
                      </a:pPr>
                      <a:r>
                        <a:rPr lang="en-US" sz="900" b="0" dirty="0">
                          <a:latin typeface="+mn-lt"/>
                        </a:rPr>
                        <a:t>PIE Support ($44,100/</a:t>
                      </a:r>
                      <a:r>
                        <a:rPr lang="en-US" sz="900" b="0" dirty="0" err="1">
                          <a:latin typeface="+mn-lt"/>
                        </a:rPr>
                        <a:t>mo</a:t>
                      </a:r>
                      <a:r>
                        <a:rPr lang="en-US" sz="900" b="0" dirty="0">
                          <a:latin typeface="+mn-lt"/>
                        </a:rPr>
                        <a:t>) – create </a:t>
                      </a:r>
                      <a:r>
                        <a:rPr lang="en-US" sz="900" b="0" dirty="0" err="1">
                          <a:latin typeface="+mn-lt"/>
                        </a:rPr>
                        <a:t>Pos</a:t>
                      </a:r>
                      <a:r>
                        <a:rPr lang="en-US" sz="900" b="0" dirty="0">
                          <a:latin typeface="+mn-lt"/>
                        </a:rPr>
                        <a:t> and oversee compliance, supporting $140M in pipeline creation</a:t>
                      </a:r>
                    </a:p>
                    <a:p>
                      <a:pPr marL="171450" indent="-171450">
                        <a:buFont typeface="Arial" panose="020B0604020202020204" pitchFamily="34" charset="0"/>
                        <a:buChar char="•"/>
                      </a:pPr>
                      <a:r>
                        <a:rPr lang="en-US" sz="900" b="0" dirty="0">
                          <a:latin typeface="+mn-lt"/>
                        </a:rPr>
                        <a:t>PIE Tool ($14,875/</a:t>
                      </a:r>
                      <a:r>
                        <a:rPr lang="en-US" sz="900" b="0" dirty="0" err="1">
                          <a:latin typeface="+mn-lt"/>
                        </a:rPr>
                        <a:t>mo</a:t>
                      </a:r>
                      <a:r>
                        <a:rPr lang="en-US" sz="900" b="0" dirty="0">
                          <a:latin typeface="+mn-lt"/>
                        </a:rPr>
                        <a:t>) – bug fixes, troubleshooting, Azure consumption, CRM licensing, and production development costs</a:t>
                      </a:r>
                    </a:p>
                    <a:p>
                      <a:pPr marL="171450" indent="-171450">
                        <a:buFont typeface="Arial" panose="020B0604020202020204" pitchFamily="34" charset="0"/>
                        <a:buChar char="•"/>
                      </a:pPr>
                      <a:r>
                        <a:rPr lang="en-US" sz="900" b="0" dirty="0">
                          <a:latin typeface="+mn-lt"/>
                        </a:rPr>
                        <a:t>PIE tool enhancements ($3,750/quarter) – drive faster processing, better partner experience, and improved co-sell enablement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n-lt"/>
                          <a:ea typeface="+mn-ea"/>
                          <a:cs typeface="+mn-cs"/>
                        </a:rPr>
                        <a:t>FY18</a:t>
                      </a:r>
                    </a:p>
                  </a:txBody>
                  <a:tcPr/>
                </a:tc>
                <a:tc>
                  <a:txBody>
                    <a:bodyPr/>
                    <a:lstStyle/>
                    <a:p>
                      <a:r>
                        <a:rPr lang="en-US" sz="900" b="0" dirty="0">
                          <a:latin typeface="+mn-lt"/>
                        </a:rPr>
                        <a:t>$68,500</a:t>
                      </a:r>
                    </a:p>
                  </a:txBody>
                  <a:tcPr/>
                </a:tc>
                <a:extLst>
                  <a:ext uri="{0D108BD9-81ED-4DB2-BD59-A6C34878D82A}">
                    <a16:rowId xmlns:a16="http://schemas.microsoft.com/office/drawing/2014/main" val="3186959310"/>
                  </a:ext>
                </a:extLst>
              </a:tr>
              <a:tr h="737824">
                <a:tc vMerge="1">
                  <a:txBody>
                    <a:bodyPr/>
                    <a:lstStyle/>
                    <a:p>
                      <a:endParaRPr lang="en-US" sz="1200" dirty="0"/>
                    </a:p>
                  </a:txBody>
                  <a:tcPr/>
                </a:tc>
                <a:tc>
                  <a:txBody>
                    <a:bodyPr/>
                    <a:lstStyle/>
                    <a:p>
                      <a:r>
                        <a:rPr lang="en-US" sz="900" dirty="0">
                          <a:latin typeface="+mn-lt"/>
                        </a:rPr>
                        <a:t>Brad </a:t>
                      </a:r>
                      <a:r>
                        <a:rPr lang="en-US" sz="900" dirty="0" err="1">
                          <a:latin typeface="+mn-lt"/>
                        </a:rPr>
                        <a:t>Truswell</a:t>
                      </a:r>
                      <a:endParaRPr lang="en-US" sz="900" dirty="0">
                        <a:latin typeface="+mn-lt"/>
                      </a:endParaRPr>
                    </a:p>
                  </a:txBody>
                  <a:tcPr/>
                </a:tc>
                <a:tc>
                  <a:txBody>
                    <a:bodyPr/>
                    <a:lstStyle/>
                    <a:p>
                      <a:r>
                        <a:rPr lang="en-US" sz="900" dirty="0">
                          <a:latin typeface="+mn-lt"/>
                        </a:rPr>
                        <a:t>COMETT</a:t>
                      </a:r>
                    </a:p>
                  </a:txBody>
                  <a:tcPr/>
                </a:tc>
                <a:tc>
                  <a:txBody>
                    <a:bodyPr/>
                    <a:lstStyle/>
                    <a:p>
                      <a:pPr marL="171450" indent="-171450">
                        <a:buFont typeface="Arial" panose="020B0604020202020204" pitchFamily="34" charset="0"/>
                        <a:buChar char="•"/>
                      </a:pPr>
                      <a:r>
                        <a:rPr lang="en-US" sz="900" b="0" dirty="0">
                          <a:latin typeface="+mn-lt"/>
                        </a:rPr>
                        <a:t>Vendor support ($16,000/</a:t>
                      </a:r>
                      <a:r>
                        <a:rPr lang="en-US" sz="900" b="0" dirty="0" err="1">
                          <a:latin typeface="+mn-lt"/>
                        </a:rPr>
                        <a:t>mo</a:t>
                      </a:r>
                      <a:r>
                        <a:rPr lang="en-US" sz="900" b="0" dirty="0">
                          <a:latin typeface="+mn-lt"/>
                        </a:rPr>
                        <a:t>) – manage the day to day tactics and execution of marketing planning through the tool COMMETT, communication and engagement with marketing managers and partners to submit requests, facilitate approvals, manage budget of each partner, and ensure compliance</a:t>
                      </a:r>
                    </a:p>
                    <a:p>
                      <a:pPr marL="171450" indent="-171450">
                        <a:buFont typeface="Arial" panose="020B0604020202020204" pitchFamily="34" charset="0"/>
                        <a:buChar char="•"/>
                      </a:pPr>
                      <a:r>
                        <a:rPr lang="en-US" sz="900" b="0" dirty="0">
                          <a:latin typeface="+mn-lt"/>
                        </a:rPr>
                        <a:t>COMETT License ($9,300/</a:t>
                      </a:r>
                      <a:r>
                        <a:rPr lang="en-US" sz="900" b="0" dirty="0" err="1">
                          <a:latin typeface="+mn-lt"/>
                        </a:rPr>
                        <a:t>mo</a:t>
                      </a:r>
                      <a:r>
                        <a:rPr lang="en-US" sz="900" b="0" dirty="0">
                          <a:latin typeface="+mn-lt"/>
                        </a:rPr>
                        <a:t>) – licensing fees and hosting fees enabling partners and internal marketing managers to </a:t>
                      </a:r>
                      <a:r>
                        <a:rPr lang="en-US" sz="900" b="0" dirty="0" err="1">
                          <a:latin typeface="+mn-lt"/>
                        </a:rPr>
                        <a:t>to</a:t>
                      </a:r>
                      <a:r>
                        <a:rPr lang="en-US" sz="900" b="0" dirty="0">
                          <a:latin typeface="+mn-lt"/>
                        </a:rPr>
                        <a:t> access and utilize the tool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n-lt"/>
                          <a:ea typeface="+mn-ea"/>
                          <a:cs typeface="+mn-cs"/>
                        </a:rPr>
                        <a:t>FY18</a:t>
                      </a:r>
                    </a:p>
                  </a:txBody>
                  <a:tcPr/>
                </a:tc>
                <a:tc>
                  <a:txBody>
                    <a:bodyPr/>
                    <a:lstStyle/>
                    <a:p>
                      <a:r>
                        <a:rPr lang="en-US" sz="900" b="0" dirty="0">
                          <a:latin typeface="+mn-lt"/>
                        </a:rPr>
                        <a:t>$25,300</a:t>
                      </a:r>
                    </a:p>
                  </a:txBody>
                  <a:tcPr/>
                </a:tc>
                <a:extLst>
                  <a:ext uri="{0D108BD9-81ED-4DB2-BD59-A6C34878D82A}">
                    <a16:rowId xmlns:a16="http://schemas.microsoft.com/office/drawing/2014/main" val="3749975253"/>
                  </a:ext>
                </a:extLst>
              </a:tr>
            </a:tbl>
          </a:graphicData>
        </a:graphic>
      </p:graphicFrame>
      <p:sp>
        <p:nvSpPr>
          <p:cNvPr id="4" name="Title 1">
            <a:extLst>
              <a:ext uri="{FF2B5EF4-FFF2-40B4-BE49-F238E27FC236}">
                <a16:creationId xmlns:a16="http://schemas.microsoft.com/office/drawing/2014/main" id="{88969428-05D7-475F-9059-9C5DC0A37D1B}"/>
              </a:ext>
            </a:extLst>
          </p:cNvPr>
          <p:cNvSpPr txBox="1">
            <a:spLocks/>
          </p:cNvSpPr>
          <p:nvPr/>
        </p:nvSpPr>
        <p:spPr>
          <a:xfrm>
            <a:off x="171560" y="0"/>
            <a:ext cx="1165584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000" b="0" kern="1200" cap="none" spc="-100" baseline="0" dirty="0" smtClean="0">
                <a:ln w="3175">
                  <a:noFill/>
                </a:ln>
                <a:solidFill>
                  <a:schemeClr val="tx1"/>
                </a:soli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100" normalizeH="0" baseline="0" noProof="0">
                <a:ln w="3175">
                  <a:noFill/>
                </a:ln>
                <a:solidFill>
                  <a:srgbClr val="353535"/>
                </a:solidFill>
                <a:effectLst/>
                <a:uLnTx/>
                <a:uFillTx/>
                <a:latin typeface="Segoe UI Light"/>
                <a:ea typeface="+mn-ea"/>
                <a:cs typeface="Segoe UI" pitchFamily="34" charset="0"/>
              </a:rPr>
              <a:t>Vendor Support</a:t>
            </a:r>
          </a:p>
        </p:txBody>
      </p:sp>
      <p:sp>
        <p:nvSpPr>
          <p:cNvPr id="3" name="TextBox 2">
            <a:extLst>
              <a:ext uri="{FF2B5EF4-FFF2-40B4-BE49-F238E27FC236}">
                <a16:creationId xmlns:a16="http://schemas.microsoft.com/office/drawing/2014/main" id="{F8867EE0-3065-4F9F-9EA0-F415DAED1CD1}"/>
              </a:ext>
            </a:extLst>
          </p:cNvPr>
          <p:cNvSpPr txBox="1"/>
          <p:nvPr/>
        </p:nvSpPr>
        <p:spPr>
          <a:xfrm>
            <a:off x="8641975" y="6540926"/>
            <a:ext cx="3229277" cy="276999"/>
          </a:xfrm>
          <a:prstGeom prst="rect">
            <a:avLst/>
          </a:prstGeom>
          <a:noFill/>
        </p:spPr>
        <p:txBody>
          <a:bodyPr wrap="square" rtlCol="0">
            <a:spAutoFit/>
          </a:bodyPr>
          <a:lstStyle/>
          <a:p>
            <a:r>
              <a:rPr lang="en-US" sz="1200" b="1"/>
              <a:t>Partner </a:t>
            </a:r>
            <a:r>
              <a:rPr lang="en-US" sz="1200" b="1" dirty="0"/>
              <a:t>incentives </a:t>
            </a:r>
            <a:r>
              <a:rPr lang="en-US" sz="1200" b="1"/>
              <a:t>&amp; investments total</a:t>
            </a:r>
            <a:r>
              <a:rPr lang="en-US" sz="1200" b="1" dirty="0"/>
              <a:t> $166,200</a:t>
            </a:r>
          </a:p>
        </p:txBody>
      </p:sp>
    </p:spTree>
    <p:extLst>
      <p:ext uri="{BB962C8B-B14F-4D97-AF65-F5344CB8AC3E}">
        <p14:creationId xmlns:p14="http://schemas.microsoft.com/office/powerpoint/2010/main" val="1673013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EEF67-B30E-4C5D-85DD-8FAF079B20DF}"/>
              </a:ext>
            </a:extLst>
          </p:cNvPr>
          <p:cNvSpPr txBox="1">
            <a:spLocks/>
          </p:cNvSpPr>
          <p:nvPr/>
        </p:nvSpPr>
        <p:spPr>
          <a:xfrm>
            <a:off x="171560" y="0"/>
            <a:ext cx="1165584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000" b="0" kern="1200" cap="none" spc="-100" baseline="0" dirty="0" smtClean="0">
                <a:ln w="3175">
                  <a:noFill/>
                </a:ln>
                <a:solidFill>
                  <a:schemeClr val="tx1"/>
                </a:soli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100" normalizeH="0" baseline="0" noProof="0" dirty="0">
                <a:ln w="3175">
                  <a:noFill/>
                </a:ln>
                <a:solidFill>
                  <a:srgbClr val="353535"/>
                </a:solidFill>
                <a:effectLst/>
                <a:uLnTx/>
                <a:uFillTx/>
                <a:latin typeface="Segoe UI Light"/>
                <a:ea typeface="+mn-ea"/>
                <a:cs typeface="Segoe UI" pitchFamily="34" charset="0"/>
              </a:rPr>
              <a:t>I&amp;I - V Team slide </a:t>
            </a:r>
          </a:p>
        </p:txBody>
      </p:sp>
    </p:spTree>
    <p:extLst>
      <p:ext uri="{BB962C8B-B14F-4D97-AF65-F5344CB8AC3E}">
        <p14:creationId xmlns:p14="http://schemas.microsoft.com/office/powerpoint/2010/main" val="41346426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1178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0ACAB-8662-438D-BC1B-F1F639E0DD1A}"/>
              </a:ext>
            </a:extLst>
          </p:cNvPr>
          <p:cNvSpPr>
            <a:spLocks noGrp="1"/>
          </p:cNvSpPr>
          <p:nvPr>
            <p:ph type="title"/>
          </p:nvPr>
        </p:nvSpPr>
        <p:spPr/>
        <p:txBody>
          <a:bodyPr/>
          <a:lstStyle/>
          <a:p>
            <a:r>
              <a:rPr lang="en-US" dirty="0"/>
              <a:t>Budget &amp; Resources Needed</a:t>
            </a:r>
          </a:p>
        </p:txBody>
      </p:sp>
    </p:spTree>
    <p:extLst>
      <p:ext uri="{BB962C8B-B14F-4D97-AF65-F5344CB8AC3E}">
        <p14:creationId xmlns:p14="http://schemas.microsoft.com/office/powerpoint/2010/main" val="127395940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1178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0ACAB-8662-438D-BC1B-F1F639E0DD1A}"/>
              </a:ext>
            </a:extLst>
          </p:cNvPr>
          <p:cNvSpPr>
            <a:spLocks noGrp="1"/>
          </p:cNvSpPr>
          <p:nvPr>
            <p:ph type="title"/>
          </p:nvPr>
        </p:nvSpPr>
        <p:spPr/>
        <p:txBody>
          <a:bodyPr/>
          <a:lstStyle/>
          <a:p>
            <a:r>
              <a:rPr lang="en-US"/>
              <a:t>Appendix</a:t>
            </a:r>
          </a:p>
        </p:txBody>
      </p:sp>
    </p:spTree>
    <p:extLst>
      <p:ext uri="{BB962C8B-B14F-4D97-AF65-F5344CB8AC3E}">
        <p14:creationId xmlns:p14="http://schemas.microsoft.com/office/powerpoint/2010/main" val="8590631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US OCP – Q2 Plan | Partner Engines</a:t>
            </a:r>
          </a:p>
        </p:txBody>
      </p:sp>
      <p:graphicFrame>
        <p:nvGraphicFramePr>
          <p:cNvPr id="13" name="Table 12">
            <a:extLst>
              <a:ext uri="{FF2B5EF4-FFF2-40B4-BE49-F238E27FC236}">
                <a16:creationId xmlns:a16="http://schemas.microsoft.com/office/drawing/2014/main" id="{F81F6D04-8424-4E38-99A8-1B32ED822109}"/>
              </a:ext>
            </a:extLst>
          </p:cNvPr>
          <p:cNvGraphicFramePr>
            <a:graphicFrameLocks noGrp="1"/>
          </p:cNvGraphicFramePr>
          <p:nvPr>
            <p:extLst/>
          </p:nvPr>
        </p:nvGraphicFramePr>
        <p:xfrm>
          <a:off x="228598" y="614247"/>
          <a:ext cx="11734801" cy="5859780"/>
        </p:xfrm>
        <a:graphic>
          <a:graphicData uri="http://schemas.openxmlformats.org/drawingml/2006/table">
            <a:tbl>
              <a:tblPr firstRow="1" bandRow="1">
                <a:tableStyleId>{2D5ABB26-0587-4C30-8999-92F81FD0307C}</a:tableStyleId>
              </a:tblPr>
              <a:tblGrid>
                <a:gridCol w="574042">
                  <a:extLst>
                    <a:ext uri="{9D8B030D-6E8A-4147-A177-3AD203B41FA5}">
                      <a16:colId xmlns:a16="http://schemas.microsoft.com/office/drawing/2014/main" val="3894452962"/>
                    </a:ext>
                  </a:extLst>
                </a:gridCol>
                <a:gridCol w="1837879">
                  <a:extLst>
                    <a:ext uri="{9D8B030D-6E8A-4147-A177-3AD203B41FA5}">
                      <a16:colId xmlns:a16="http://schemas.microsoft.com/office/drawing/2014/main" val="1396012559"/>
                    </a:ext>
                  </a:extLst>
                </a:gridCol>
                <a:gridCol w="706493">
                  <a:extLst>
                    <a:ext uri="{9D8B030D-6E8A-4147-A177-3AD203B41FA5}">
                      <a16:colId xmlns:a16="http://schemas.microsoft.com/office/drawing/2014/main" val="1357974009"/>
                    </a:ext>
                  </a:extLst>
                </a:gridCol>
                <a:gridCol w="1839098">
                  <a:extLst>
                    <a:ext uri="{9D8B030D-6E8A-4147-A177-3AD203B41FA5}">
                      <a16:colId xmlns:a16="http://schemas.microsoft.com/office/drawing/2014/main" val="783682429"/>
                    </a:ext>
                  </a:extLst>
                </a:gridCol>
                <a:gridCol w="1322745">
                  <a:extLst>
                    <a:ext uri="{9D8B030D-6E8A-4147-A177-3AD203B41FA5}">
                      <a16:colId xmlns:a16="http://schemas.microsoft.com/office/drawing/2014/main" val="2452853607"/>
                    </a:ext>
                  </a:extLst>
                </a:gridCol>
                <a:gridCol w="1088693">
                  <a:extLst>
                    <a:ext uri="{9D8B030D-6E8A-4147-A177-3AD203B41FA5}">
                      <a16:colId xmlns:a16="http://schemas.microsoft.com/office/drawing/2014/main" val="4229292439"/>
                    </a:ext>
                  </a:extLst>
                </a:gridCol>
                <a:gridCol w="2038406">
                  <a:extLst>
                    <a:ext uri="{9D8B030D-6E8A-4147-A177-3AD203B41FA5}">
                      <a16:colId xmlns:a16="http://schemas.microsoft.com/office/drawing/2014/main" val="2260295195"/>
                    </a:ext>
                  </a:extLst>
                </a:gridCol>
                <a:gridCol w="1528803">
                  <a:extLst>
                    <a:ext uri="{9D8B030D-6E8A-4147-A177-3AD203B41FA5}">
                      <a16:colId xmlns:a16="http://schemas.microsoft.com/office/drawing/2014/main" val="1594149939"/>
                    </a:ext>
                  </a:extLst>
                </a:gridCol>
                <a:gridCol w="798642">
                  <a:extLst>
                    <a:ext uri="{9D8B030D-6E8A-4147-A177-3AD203B41FA5}">
                      <a16:colId xmlns:a16="http://schemas.microsoft.com/office/drawing/2014/main" val="2713823401"/>
                    </a:ext>
                  </a:extLst>
                </a:gridCol>
              </a:tblGrid>
              <a:tr h="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u="none" strike="noStrike" kern="0" cap="none" spc="0" normalizeH="0" baseline="0" noProof="0">
                          <a:ln>
                            <a:noFill/>
                          </a:ln>
                          <a:solidFill>
                            <a:srgbClr val="FFFFFF"/>
                          </a:solidFill>
                          <a:effectLst/>
                          <a:uLnTx/>
                          <a:uFillTx/>
                        </a:rPr>
                        <a:t>Engine</a:t>
                      </a:r>
                      <a:endParaRPr kumimoji="0" lang="en-US" sz="800" b="1" i="0" u="none" strike="noStrike" kern="0" cap="none" spc="0" normalizeH="0" baseline="0" noProof="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lumMod val="75000"/>
                        </a:schemeClr>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Description</a:t>
                      </a:r>
                      <a:endParaRPr kumimoji="0" lang="en-US" sz="800" b="1" u="none" strike="noStrike" kern="0" cap="none" spc="0" normalizeH="0" baseline="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Who</a:t>
                      </a:r>
                      <a:endParaRPr kumimoji="0" lang="en-US" sz="800" b="1" u="none" strike="noStrike" kern="0" cap="none" spc="0" normalizeH="0" baseline="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OCP Scorecard Alignment</a:t>
                      </a:r>
                      <a:endParaRPr kumimoji="0" lang="en-US" sz="800" b="1" i="0" u="none" strike="noStrike" kern="0" cap="none" spc="0" normalizeH="0" baseline="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gridSpan="2">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Q2 Top Activities</a:t>
                      </a:r>
                      <a:endParaRPr kumimoji="0" lang="en-US" sz="800" b="1" i="0" u="none" strike="noStrike" kern="0" cap="none" spc="0" normalizeH="0" baseline="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hMerge="1">
                  <a:txBody>
                    <a:bodyPr/>
                    <a:lstStyle/>
                    <a:p>
                      <a:endParaRPr lang="en-US"/>
                    </a:p>
                  </a:txBody>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Q2 Outcomes</a:t>
                      </a:r>
                      <a:endParaRPr kumimoji="0" lang="en-US" sz="800" b="1" i="0" u="none" strike="noStrike" kern="0" cap="none" spc="0" normalizeH="0" baseline="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Q2 Assumptions/ Dependencies</a:t>
                      </a:r>
                      <a:endParaRPr kumimoji="0" lang="en-US" sz="800" b="1" u="none" strike="noStrike" kern="0" cap="none" spc="0" normalizeH="0" baseline="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Revenue Projection</a:t>
                      </a:r>
                      <a:endParaRPr kumimoji="0" lang="en-US" sz="800" b="1" i="0" u="none" strike="noStrike" kern="0" cap="none" spc="0" normalizeH="0" baseline="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extLst>
                  <a:ext uri="{0D108BD9-81ED-4DB2-BD59-A6C34878D82A}">
                    <a16:rowId xmlns:a16="http://schemas.microsoft.com/office/drawing/2014/main" val="2242328954"/>
                  </a:ext>
                </a:extLst>
              </a:tr>
              <a:tr h="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50" b="1" u="none" strike="noStrike" kern="0" cap="none" spc="0" normalizeH="0" baseline="0" noProof="0">
                          <a:ln>
                            <a:noFill/>
                          </a:ln>
                          <a:effectLst/>
                          <a:uLnTx/>
                          <a:uFillTx/>
                        </a:rPr>
                        <a:t>Cloud Ready</a:t>
                      </a:r>
                      <a:endParaRPr kumimoji="0" lang="en-US" sz="650" b="1" u="none" strike="noStrike" kern="0" cap="none" spc="0" normalizeH="0" baseline="0" noProof="0">
                        <a:ln>
                          <a:noFill/>
                        </a:ln>
                        <a:solidFill>
                          <a:schemeClr val="tx1"/>
                        </a:solidFill>
                        <a:effectLst/>
                        <a:uLnTx/>
                        <a:uFillTx/>
                        <a:latin typeface="+mn-lt"/>
                        <a:cs typeface="Arial"/>
                      </a:endParaRPr>
                    </a:p>
                  </a:txBody>
                  <a:tcPr marL="27432" marR="27432" marT="18288" marB="18288"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a:ln>
                            <a:noFill/>
                          </a:ln>
                          <a:effectLst/>
                        </a:rPr>
                        <a:t>CSP enablement program to target self-service partner who are selling little to no Cloud. Get partners to transact through CSP with increasing frequency and yield through a 100 day virtual nurture journey to build cloud practice</a:t>
                      </a:r>
                      <a:endParaRPr lang="en-US" sz="650" kern="1200" cap="none" spc="0" baseline="0">
                        <a:ln>
                          <a:noFill/>
                        </a:ln>
                        <a:solidFill>
                          <a:schemeClr val="tx1"/>
                        </a:solidFill>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noProof="0">
                          <a:ln>
                            <a:noFill/>
                          </a:ln>
                          <a:effectLst/>
                        </a:rPr>
                        <a:t>Sharon Lee</a:t>
                      </a:r>
                      <a:endParaRPr lang="en-US" sz="650" b="0" kern="1200" cap="none" spc="0" baseline="0" noProof="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a:ln>
                            <a:noFill/>
                          </a:ln>
                          <a:effectLst/>
                        </a:rPr>
                        <a:t>CSP Revenue</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effectLst/>
                        </a:rPr>
                        <a:t>Partner Influenced ACR</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effectLst/>
                        </a:rPr>
                        <a:t>O365 Commercial Usage</a:t>
                      </a:r>
                      <a:endParaRPr lang="en-US" sz="650" b="0" kern="1200" cap="none" spc="0" baseline="0" noProof="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a:ln>
                            <a:noFill/>
                          </a:ln>
                          <a:effectLst/>
                        </a:rPr>
                        <a:t>2 virtual workshops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a:ln>
                            <a:noFill/>
                          </a:ln>
                          <a:effectLst/>
                        </a:rPr>
                        <a:t>2 in-person workshops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a:ln>
                            <a:noFill/>
                          </a:ln>
                          <a:effectLst/>
                        </a:rPr>
                        <a:t>Target 500+ partners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a:ln>
                            <a:noFill/>
                          </a:ln>
                          <a:effectLst/>
                        </a:rPr>
                        <a:t>Project $3M in Cloud revenue</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a:ln>
                            <a:noFill/>
                          </a:ln>
                          <a:effectLst/>
                        </a:rPr>
                        <a:t>Dependencies on leveraging </a:t>
                      </a:r>
                      <a:r>
                        <a:rPr lang="en-US" sz="650" kern="1200" cap="none" spc="0" baseline="0" err="1">
                          <a:ln>
                            <a:noFill/>
                          </a:ln>
                          <a:effectLst/>
                        </a:rPr>
                        <a:t>Marketo</a:t>
                      </a:r>
                      <a:r>
                        <a:rPr lang="en-US" sz="650" kern="1200" cap="none" spc="0" baseline="0">
                          <a:ln>
                            <a:noFill/>
                          </a:ln>
                          <a:effectLst/>
                        </a:rPr>
                        <a:t> engine for targeted outreach</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a:ln>
                            <a:noFill/>
                          </a:ln>
                          <a:effectLst/>
                        </a:rPr>
                        <a:t>$3M projected cloud revenue from program participants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134375316"/>
                  </a:ext>
                </a:extLst>
              </a:tr>
              <a:tr h="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50" b="1" u="none" strike="noStrike" kern="0" cap="none" spc="0" normalizeH="0" baseline="0" noProof="0">
                          <a:ln>
                            <a:noFill/>
                          </a:ln>
                          <a:effectLst/>
                          <a:uLnTx/>
                          <a:uFillTx/>
                        </a:rPr>
                        <a:t>MPN</a:t>
                      </a:r>
                      <a:endParaRPr kumimoji="0" lang="en-US" sz="650" b="1" u="none" strike="noStrike" kern="0" cap="none" spc="0" normalizeH="0" baseline="0" noProof="0">
                        <a:ln>
                          <a:noFill/>
                        </a:ln>
                        <a:solidFill>
                          <a:schemeClr val="tx1"/>
                        </a:solidFill>
                        <a:effectLst/>
                        <a:uLnTx/>
                        <a:uFillTx/>
                        <a:latin typeface="+mn-lt"/>
                        <a:cs typeface="Arial"/>
                      </a:endParaRPr>
                    </a:p>
                  </a:txBody>
                  <a:tcPr marL="27432" marR="27432" marT="18288" marB="18288"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a:ln>
                            <a:noFill/>
                          </a:ln>
                          <a:effectLst/>
                        </a:rPr>
                        <a:t>US landing of partner program run by the Worldwide partner group to ensure awareness, partner retention, and utilization of partner resources</a:t>
                      </a:r>
                      <a:endParaRPr lang="en-US" sz="65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err="1">
                          <a:ln>
                            <a:noFill/>
                          </a:ln>
                          <a:effectLst/>
                          <a:uLnTx/>
                          <a:uFillTx/>
                        </a:rPr>
                        <a:t>Chinmayi</a:t>
                      </a:r>
                      <a:endParaRPr kumimoji="0" lang="en-US" sz="650" u="none" strike="noStrike" kern="1200" cap="none" spc="0" normalizeH="0" baseline="0" noProof="0">
                        <a:ln>
                          <a:noFill/>
                        </a:ln>
                        <a:effectLst/>
                        <a:uLnTx/>
                        <a:uFillTx/>
                      </a:endParaRP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err="1">
                          <a:ln>
                            <a:noFill/>
                          </a:ln>
                          <a:effectLst/>
                          <a:uLnTx/>
                          <a:uFillTx/>
                        </a:rPr>
                        <a:t>Bhavanishankar</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Customer and Partner Success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Partner Influenced ACR</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O365 Commercial Usage</a:t>
                      </a:r>
                      <a:endParaRPr lang="en-US" sz="650" b="0" kern="1200" cap="none" spc="0" baseline="0" noProof="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Continue MPN 101 motions (8 community calls,2 store events)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Reach 2,500 partners via</a:t>
                      </a:r>
                      <a:br>
                        <a:rPr lang="en-US" kern="1200" spc="0">
                          <a:ln>
                            <a:noFill/>
                          </a:ln>
                          <a:effectLst/>
                        </a:rPr>
                      </a:br>
                      <a:r>
                        <a:rPr lang="en-US" sz="650" kern="1200" cap="none" spc="0" baseline="0" noProof="0">
                          <a:ln>
                            <a:noFill/>
                          </a:ln>
                          <a:effectLst/>
                        </a:rPr>
                        <a:t>tele-outreach</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Reach 300 partners via MPN motions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Generate $2M in 2,000 partner membership renewal fees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High dependency on MPN program owners on the WW OCP team</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Assuming no major programmatic changes are made that would risk partner membership growth/partner satisfaction (e.g. cost of membership)</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$27.7M</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28368756"/>
                  </a:ext>
                </a:extLst>
              </a:tr>
              <a:tr h="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50" b="1" u="none" strike="noStrike" kern="0" cap="none" spc="0" normalizeH="0" baseline="0" noProof="0">
                          <a:ln>
                            <a:noFill/>
                          </a:ln>
                          <a:effectLst/>
                          <a:uLnTx/>
                          <a:uFillTx/>
                        </a:rPr>
                        <a:t>P-Seller</a:t>
                      </a:r>
                      <a:endParaRPr kumimoji="0" lang="en-US" sz="650" b="1" u="none" strike="noStrike" kern="0" cap="none" spc="0" normalizeH="0" baseline="0" noProof="0">
                        <a:ln>
                          <a:noFill/>
                        </a:ln>
                        <a:solidFill>
                          <a:schemeClr val="tx1"/>
                        </a:solidFill>
                        <a:effectLst/>
                        <a:uLnTx/>
                        <a:uFillTx/>
                        <a:latin typeface="+mn-lt"/>
                        <a:cs typeface="Arial"/>
                      </a:endParaRPr>
                    </a:p>
                  </a:txBody>
                  <a:tcPr marL="27432" marR="27432" marT="18288" marB="18288"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a:ln>
                            <a:noFill/>
                          </a:ln>
                          <a:effectLst/>
                        </a:rPr>
                        <a:t>Co-sell program for better partner-Microsoft integration</a:t>
                      </a:r>
                      <a:endParaRPr lang="en-US" sz="65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Stephanie Martin</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b="0" i="0" u="none" strike="noStrike" kern="1200" cap="none" spc="0" normalizeH="0" baseline="0" noProof="0">
                          <a:ln>
                            <a:noFill/>
                          </a:ln>
                          <a:solidFill>
                            <a:srgbClr val="505050"/>
                          </a:solidFill>
                          <a:effectLst/>
                          <a:uLnTx/>
                          <a:uFillTx/>
                          <a:latin typeface="+mn-lt"/>
                          <a:ea typeface="+mn-ea"/>
                          <a:cs typeface="Arial"/>
                        </a:rPr>
                        <a:t>P-Seller attach target</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CSA bootcamp</a:t>
                      </a:r>
                      <a:endParaRPr lang="en-US" sz="650" kern="1200" cap="none" spc="0" baseline="0" noProof="0">
                        <a:ln>
                          <a:noFill/>
                        </a:ln>
                        <a:solidFill>
                          <a:schemeClr val="tx1"/>
                        </a:solidFill>
                        <a:effectLst/>
                        <a:latin typeface="+mn-lt"/>
                        <a:ea typeface="+mn-ea"/>
                        <a:cs typeface="+mn-cs"/>
                      </a:endParaRP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P-Seller summit(s)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noProof="0">
                          <a:ln>
                            <a:noFill/>
                          </a:ln>
                          <a:effectLst/>
                        </a:rPr>
                        <a:t>Generate $30M+ pipeline</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Budget</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LT support for P-Seller attach</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noProof="0">
                          <a:ln>
                            <a:noFill/>
                          </a:ln>
                          <a:solidFill>
                            <a:srgbClr val="505050"/>
                          </a:solidFill>
                          <a:effectLst/>
                          <a:latin typeface="+mn-lt"/>
                          <a:ea typeface="+mn-ea"/>
                          <a:cs typeface="+mn-cs"/>
                        </a:rPr>
                        <a:t>$100M+ </a:t>
                      </a:r>
                      <a:endParaRPr lang="en-US" sz="650" kern="1200" cap="none" spc="0" baseline="0" noProof="0">
                        <a:ln>
                          <a:noFill/>
                        </a:ln>
                        <a:solidFill>
                          <a:schemeClr val="tx1"/>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12724105"/>
                  </a:ext>
                </a:extLst>
              </a:tr>
              <a:tr h="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50" b="1" u="none" strike="noStrike" kern="0" cap="none" spc="0" normalizeH="0" baseline="0" noProof="0">
                          <a:ln>
                            <a:noFill/>
                          </a:ln>
                          <a:effectLst/>
                          <a:uLnTx/>
                          <a:uFillTx/>
                        </a:rPr>
                        <a:t>Microsoft Partner Events</a:t>
                      </a:r>
                      <a:endParaRPr kumimoji="0" lang="en-US" sz="650" b="1" u="none" strike="noStrike" kern="0" cap="none" spc="0" normalizeH="0" baseline="0" noProof="0">
                        <a:ln>
                          <a:noFill/>
                        </a:ln>
                        <a:solidFill>
                          <a:schemeClr val="tx1"/>
                        </a:solidFill>
                        <a:effectLst/>
                        <a:uLnTx/>
                        <a:uFillTx/>
                        <a:latin typeface="+mn-lt"/>
                        <a:cs typeface="Arial"/>
                      </a:endParaRPr>
                    </a:p>
                  </a:txBody>
                  <a:tcPr marL="27432" marR="27432" marT="18288" marB="18288"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b="1" kern="1200" cap="none" spc="0" baseline="0">
                          <a:ln>
                            <a:noFill/>
                          </a:ln>
                          <a:effectLst/>
                        </a:rPr>
                        <a:t>Inspire:</a:t>
                      </a:r>
                      <a:r>
                        <a:rPr lang="en-US" sz="650" kern="1200" cap="none" spc="0" baseline="0">
                          <a:ln>
                            <a:noFill/>
                          </a:ln>
                          <a:effectLst/>
                        </a:rPr>
                        <a:t> US experience at annual MSFT flagship partner event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b="1" kern="1200" cap="none" spc="0" baseline="0">
                          <a:ln>
                            <a:noFill/>
                          </a:ln>
                          <a:effectLst/>
                        </a:rPr>
                        <a:t>Partner Briefings: </a:t>
                      </a:r>
                      <a:r>
                        <a:rPr lang="en-US" sz="650" kern="1200" cap="none" spc="0" baseline="0">
                          <a:ln>
                            <a:noFill/>
                          </a:ln>
                          <a:effectLst/>
                        </a:rPr>
                        <a:t>In-person regional events to update partners on practice-building resources</a:t>
                      </a:r>
                      <a:endParaRPr lang="en-US" sz="65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Parker Levy</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Customer and Partner Success</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b="1" u="none" strike="noStrike" kern="1200" cap="none" spc="0" normalizeH="0" baseline="0" noProof="0">
                          <a:ln>
                            <a:noFill/>
                          </a:ln>
                          <a:effectLst/>
                          <a:uLnTx/>
                          <a:uFillTx/>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Inspire ‘18 planning begins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b="1" u="none" strike="noStrike" kern="1200" cap="none" spc="0" normalizeH="0" baseline="0" noProof="0">
                          <a:ln>
                            <a:noFill/>
                          </a:ln>
                          <a:effectLst/>
                          <a:uLnTx/>
                          <a:uFillTx/>
                        </a:rPr>
                        <a:t>Partner Briefings:</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Plan 15 events across regions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b="1" u="none" strike="noStrike" kern="1200" cap="none" spc="0" normalizeH="0" baseline="0" noProof="0">
                          <a:ln>
                            <a:noFill/>
                          </a:ln>
                          <a:effectLst/>
                          <a:uLnTx/>
                          <a:uFillTx/>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Manage event strategy and visibility into flighting schedule</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b="1" u="none" strike="noStrike" kern="1200" cap="none" spc="0" normalizeH="0" baseline="0" noProof="0">
                          <a:ln>
                            <a:noFill/>
                          </a:ln>
                          <a:effectLst/>
                          <a:uLnTx/>
                          <a:uFillTx/>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Decreased overlap in events targeted to specific audiences leading to decreased dollars spent </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b="1" kern="1200" cap="none" spc="0" baseline="0" noProof="0">
                          <a:ln>
                            <a:noFill/>
                          </a:ln>
                          <a:effectLst/>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Depending on timely WW </a:t>
                      </a:r>
                      <a:r>
                        <a:rPr kumimoji="0" lang="en-US" sz="650" u="none" strike="noStrike" kern="1200" cap="none" spc="0" normalizeH="0" baseline="0" noProof="0">
                          <a:ln>
                            <a:noFill/>
                          </a:ln>
                          <a:effectLst/>
                          <a:uLnTx/>
                          <a:uFillTx/>
                        </a:rPr>
                        <a:t>OCP communication about subsidiary experience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b="1" kern="1200" cap="none" spc="0" baseline="0" noProof="0">
                          <a:ln>
                            <a:noFill/>
                          </a:ln>
                          <a:effectLst/>
                        </a:rPr>
                        <a:t>Partner Briefings:</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Content and </a:t>
                      </a:r>
                      <a:r>
                        <a:rPr kumimoji="0" lang="en-US" sz="650" u="none" strike="noStrike" kern="1200" cap="none" spc="0" normalizeH="0" baseline="0" noProof="0">
                          <a:ln>
                            <a:noFill/>
                          </a:ln>
                          <a:effectLst/>
                          <a:uLnTx/>
                          <a:uFillTx/>
                        </a:rPr>
                        <a:t>commitment from the field to participate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b="1" kern="1200" cap="none" spc="0" baseline="0" noProof="0">
                          <a:ln>
                            <a:noFill/>
                          </a:ln>
                          <a:effectLst/>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650" u="none" strike="noStrike" kern="1200" cap="none" spc="0" normalizeH="0" baseline="0" noProof="0">
                          <a:ln>
                            <a:noFill/>
                          </a:ln>
                          <a:effectLst/>
                          <a:uLnTx/>
                          <a:uFillTx/>
                        </a:rPr>
                        <a:t>Full </a:t>
                      </a:r>
                      <a:r>
                        <a:rPr lang="en-US" sz="650" kern="1200" cap="none" spc="0" baseline="0" noProof="0">
                          <a:ln>
                            <a:noFill/>
                          </a:ln>
                          <a:effectLst/>
                        </a:rPr>
                        <a:t>view of events across OCP</a:t>
                      </a:r>
                      <a:endParaRPr lang="en-US" sz="650" kern="1200" cap="none" spc="0" baseline="0" noProof="0">
                        <a:ln>
                          <a:noFill/>
                        </a:ln>
                        <a:solidFill>
                          <a:schemeClr val="tx1"/>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b="1" u="none" strike="noStrike" kern="1200" cap="none" spc="0" normalizeH="0" baseline="0" noProof="0">
                          <a:ln>
                            <a:noFill/>
                          </a:ln>
                          <a:effectLst/>
                          <a:uLnTx/>
                          <a:uFillTx/>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Cost recovery</a:t>
                      </a:r>
                      <a:endParaRPr lang="en-US" sz="650" kern="1200" cap="none" spc="0" baseline="0" noProof="0">
                        <a:ln>
                          <a:noFill/>
                        </a:ln>
                        <a:solidFill>
                          <a:schemeClr val="tx1"/>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610300997"/>
                  </a:ext>
                </a:extLst>
              </a:tr>
              <a:tr h="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50" b="1" u="none" strike="noStrike" kern="0" cap="none" spc="0" normalizeH="0" baseline="0" noProof="0">
                          <a:ln>
                            <a:noFill/>
                          </a:ln>
                          <a:effectLst/>
                          <a:uLnTx/>
                          <a:uFillTx/>
                        </a:rPr>
                        <a:t>Storytelling</a:t>
                      </a:r>
                      <a:endParaRPr kumimoji="0" lang="en-US" sz="650" b="1" u="none" strike="noStrike" kern="0" cap="none" spc="0" normalizeH="0" baseline="0" noProof="0">
                        <a:ln>
                          <a:noFill/>
                        </a:ln>
                        <a:solidFill>
                          <a:schemeClr val="tx1"/>
                        </a:solidFill>
                        <a:effectLst/>
                        <a:uLnTx/>
                        <a:uFillTx/>
                        <a:latin typeface="+mn-lt"/>
                        <a:cs typeface="Arial"/>
                      </a:endParaRPr>
                    </a:p>
                  </a:txBody>
                  <a:tcPr marL="27432" marR="27432" marT="18288" marB="18288"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a:ln>
                            <a:noFill/>
                          </a:ln>
                          <a:effectLst/>
                        </a:rPr>
                        <a:t>Case studies depicting how partners are empowering customers to achieve more through digital transformation</a:t>
                      </a:r>
                      <a:endParaRPr lang="en-US" sz="65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Parker Levy</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Customer and Partner Success</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1 to 2 videos aligned to the 4 solution areas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Blog series on partner digital transformation and alignment with Microsoft</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1 to 2 ‘Partner Spotlight’ videos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4 blogs – one per partner type</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Reach of 1,000 (videos and blogs)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Collaboration with field on sourcing partner digital transformation stories</a:t>
                      </a:r>
                      <a:endParaRPr lang="en-US" sz="650" kern="1200" cap="none" spc="0" baseline="0" noProof="0">
                        <a:ln>
                          <a:noFill/>
                        </a:ln>
                        <a:solidFill>
                          <a:schemeClr val="tx1"/>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N/A</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39316633"/>
                  </a:ext>
                </a:extLst>
              </a:tr>
              <a:tr h="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50" b="1" u="none" strike="noStrike" kern="0" cap="none" spc="0" normalizeH="0" baseline="0" noProof="0" err="1">
                          <a:ln>
                            <a:noFill/>
                          </a:ln>
                          <a:effectLst/>
                          <a:uLnTx/>
                          <a:uFillTx/>
                        </a:rPr>
                        <a:t>Comms</a:t>
                      </a:r>
                      <a:endParaRPr kumimoji="0" lang="en-US" sz="650" b="1" u="none" strike="noStrike" kern="0" cap="none" spc="0" normalizeH="0" baseline="0" noProof="0">
                        <a:ln>
                          <a:noFill/>
                        </a:ln>
                        <a:solidFill>
                          <a:schemeClr val="tx1"/>
                        </a:solidFill>
                        <a:effectLst/>
                        <a:uLnTx/>
                        <a:uFillTx/>
                        <a:latin typeface="+mn-lt"/>
                        <a:cs typeface="Arial"/>
                      </a:endParaRPr>
                    </a:p>
                  </a:txBody>
                  <a:tcPr marL="27432" marR="27432" marT="18288" marB="18288"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a:ln>
                            <a:noFill/>
                          </a:ln>
                          <a:effectLst/>
                        </a:rPr>
                        <a:t>US to-partner outbound business communications via emails, blogs and social media. US field communications to ready the channel for partner conversations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err="1">
                          <a:ln>
                            <a:noFill/>
                          </a:ln>
                          <a:effectLst/>
                          <a:uLnTx/>
                          <a:uFillTx/>
                        </a:rPr>
                        <a:t>Chinmayi</a:t>
                      </a:r>
                      <a:endParaRPr kumimoji="0" lang="en-US" sz="650" u="none" strike="noStrike" kern="1200" cap="none" spc="0" normalizeH="0" baseline="0" noProof="0">
                        <a:ln>
                          <a:noFill/>
                        </a:ln>
                        <a:effectLst/>
                        <a:uLnTx/>
                        <a:uFillTx/>
                      </a:endParaRP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err="1">
                          <a:ln>
                            <a:noFill/>
                          </a:ln>
                          <a:effectLst/>
                          <a:uLnTx/>
                          <a:uFillTx/>
                        </a:rPr>
                        <a:t>Bhavanishankar</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Customer and Partner Success</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Execute existing communication strategy </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Design and land rescoped communication strategy</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Reach 40K partner individuals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Assuming all breadth partner facing communication goes through MSC</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Assuming profiling in the MPN database</a:t>
                      </a:r>
                      <a:br>
                        <a:rPr lang="en-US" kern="1200" spc="0">
                          <a:ln>
                            <a:noFill/>
                          </a:ln>
                          <a:effectLst/>
                        </a:rPr>
                      </a:br>
                      <a:r>
                        <a:rPr lang="en-US" sz="650" kern="1200" cap="none" spc="0" baseline="0" noProof="0">
                          <a:ln>
                            <a:noFill/>
                          </a:ln>
                          <a:effectLst/>
                        </a:rPr>
                        <a:t>doesn’t change</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effectLst/>
                        </a:rPr>
                        <a:t>Privacy </a:t>
                      </a:r>
                      <a:r>
                        <a:rPr lang="en-US" sz="650" kern="1200" cap="none" spc="0" baseline="0" noProof="0" err="1">
                          <a:ln>
                            <a:noFill/>
                          </a:ln>
                          <a:effectLst/>
                        </a:rPr>
                        <a:t>contactability</a:t>
                      </a:r>
                      <a:r>
                        <a:rPr lang="en-US" sz="650" kern="1200" cap="none" spc="0" baseline="0" noProof="0">
                          <a:ln>
                            <a:noFill/>
                          </a:ln>
                          <a:effectLst/>
                        </a:rPr>
                        <a:t> rules limit partner contact to 2X per month</a:t>
                      </a:r>
                      <a:endParaRPr lang="en-US" sz="650" kern="1200" cap="none" spc="0" baseline="0" noProof="0">
                        <a:ln>
                          <a:noFill/>
                        </a:ln>
                        <a:solidFill>
                          <a:schemeClr val="tx1"/>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N/A</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95611669"/>
                  </a:ext>
                </a:extLst>
              </a:tr>
              <a:tr h="0">
                <a:tc rowSpan="2">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50" b="1" u="none" strike="noStrike" kern="0" cap="none" spc="0" normalizeH="0" baseline="0" noProof="0">
                          <a:ln>
                            <a:noFill/>
                          </a:ln>
                          <a:effectLst/>
                          <a:uLnTx/>
                          <a:uFillTx/>
                        </a:rPr>
                        <a:t>Incentives &amp; Investments</a:t>
                      </a:r>
                      <a:endParaRPr kumimoji="0" lang="en-US" sz="650" b="1" u="none" strike="noStrike" kern="0" cap="none" spc="0" normalizeH="0" baseline="0" noProof="0">
                        <a:ln>
                          <a:noFill/>
                        </a:ln>
                        <a:solidFill>
                          <a:schemeClr val="tx1"/>
                        </a:solidFill>
                        <a:effectLst/>
                        <a:uLnTx/>
                        <a:uFillTx/>
                        <a:latin typeface="+mn-lt"/>
                        <a:cs typeface="Arial"/>
                      </a:endParaRPr>
                    </a:p>
                  </a:txBody>
                  <a:tcPr marL="27432" marR="27432" marT="18288" marB="18288"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a:ln>
                            <a:noFill/>
                          </a:ln>
                          <a:effectLst/>
                        </a:rPr>
                        <a:t>$900M of Incentives designed to support partner profitability and growth, whether they're doing business on-premises, in the cloud, or somewhere in between</a:t>
                      </a:r>
                      <a:endParaRPr lang="en-US" sz="65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Scott Peltier/</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Mike Stinogel/</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Leah Childress</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All</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Launch 4 programs </a:t>
                      </a:r>
                      <a:endParaRPr lang="en-US" sz="650" kern="1200" cap="none" spc="0" baseline="0" noProof="0">
                        <a:ln>
                          <a:noFill/>
                        </a:ln>
                        <a:solidFill>
                          <a:schemeClr val="tx1"/>
                        </a:solidFill>
                        <a:effectLst/>
                        <a:latin typeface="+mn-lt"/>
                        <a:ea typeface="+mn-ea"/>
                        <a:cs typeface="+mn-cs"/>
                      </a:endParaRP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Ready field sellers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rowSpan="2">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Green compliance</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Ad hoc communications via Yammer and email</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Host 9 monthly and</a:t>
                      </a:r>
                      <a:br>
                        <a:rPr lang="en-US" kern="1200" spc="0">
                          <a:ln>
                            <a:noFill/>
                          </a:ln>
                          <a:effectLst/>
                        </a:rPr>
                      </a:br>
                      <a:r>
                        <a:rPr lang="en-US" sz="650" kern="1200" cap="none" spc="0" baseline="0" noProof="0">
                          <a:ln>
                            <a:noFill/>
                          </a:ln>
                          <a:solidFill>
                            <a:srgbClr val="505050"/>
                          </a:solidFill>
                          <a:effectLst/>
                          <a:latin typeface="+mn-lt"/>
                          <a:ea typeface="+mn-ea"/>
                          <a:cs typeface="+mn-cs"/>
                        </a:rPr>
                        <a:t>Ad Hoc office hours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Hold one-on-one partner meetings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Readiness materials created and posted to Yammer</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Enterprise Office Hours reach 80 partners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Cloud Office Hours reach 50 partners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Ensure partner community is informed of available Global incentives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WW OCP Global Incentive Program – investment allocation model</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N/A</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539747100"/>
                  </a:ext>
                </a:extLst>
              </a:tr>
              <a:tr h="0">
                <a:tc vMerge="1">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650" b="1" u="none" strike="noStrike" kern="0" cap="none" spc="0" normalizeH="0" baseline="0" noProof="0">
                        <a:ln>
                          <a:noFill/>
                        </a:ln>
                        <a:solidFill>
                          <a:schemeClr val="tx1"/>
                        </a:solidFill>
                        <a:effectLst/>
                        <a:uLnTx/>
                        <a:uFillTx/>
                        <a:latin typeface="+mn-lt"/>
                        <a:cs typeface="Arial"/>
                      </a:endParaRPr>
                    </a:p>
                  </a:txBody>
                  <a:tcPr marL="27432" marR="27432" marT="18288" marB="18288"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a:ln>
                            <a:noFill/>
                          </a:ln>
                          <a:effectLst/>
                        </a:rPr>
                        <a:t>$45M of Incentives designed to support US-specific priorities: Azure, O365, CSP, Public Sector, SPE-E5, Windows Server, SQL Server, D365, CRMOL, along with mid-term and add-on strategies</a:t>
                      </a:r>
                      <a:endParaRPr lang="en-US" sz="650" kern="1200" cap="none" spc="0" baseline="0">
                        <a:ln>
                          <a:noFill/>
                        </a:ln>
                        <a:solidFill>
                          <a:schemeClr val="tx1"/>
                        </a:solidFill>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Mike Stinogel/</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Leah Childress</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CSP Revenue</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Partner Influenced ACA</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M365 Commercial Subscribers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Data Platform: SQL Server &amp; ADS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Dynamics 365 Revenue</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Customer and Partner Success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Launch 2 and land local accelerators with partners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Focus partners on top FY18 MS strategies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Measure local accelerator impact</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Design H2 SMB and CSP accelerators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vMerge="1">
                  <a:txBody>
                    <a:bodyPr/>
                    <a:lstStyle/>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endParaRPr lang="en-US" sz="700" kern="1200" cap="none" spc="0" baseline="0" noProof="0">
                        <a:ln>
                          <a:noFill/>
                        </a:ln>
                        <a:solidFill>
                          <a:schemeClr val="tx1"/>
                        </a:solidFill>
                        <a:effectLst/>
                        <a:latin typeface="+mn-lt"/>
                        <a:ea typeface="+mn-ea"/>
                        <a:cs typeface="+mn-cs"/>
                      </a:endParaRPr>
                    </a:p>
                  </a:txBody>
                  <a:tcPr marL="45720" marR="45720" marT="18288" marB="18288">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Enterprise Office Hours reach 80 partners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Cloud Office Hours reach 50 partners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Estimated 20% of budget dollars consumed</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Ensure partner community is informed of available local accelerators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Adjust local accelerators as needed to drive priorities and fully leverage budget</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b="1" kern="1200" cap="none" spc="0" baseline="0" noProof="0">
                          <a:ln>
                            <a:noFill/>
                          </a:ln>
                          <a:effectLst/>
                        </a:rPr>
                        <a:t>US Finance</a:t>
                      </a:r>
                      <a:r>
                        <a:rPr lang="en-US" sz="650" b="0" kern="1200" cap="none" spc="0" baseline="0" noProof="0">
                          <a:ln>
                            <a:noFill/>
                          </a:ln>
                          <a:effectLst/>
                        </a:rPr>
                        <a:t>: </a:t>
                      </a:r>
                      <a:r>
                        <a:rPr lang="en-US" sz="650" kern="1200" cap="none" spc="0" baseline="0" noProof="0">
                          <a:ln>
                            <a:noFill/>
                          </a:ln>
                          <a:effectLst/>
                        </a:rPr>
                        <a:t>Accurate revenue forecast</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b="1" kern="1200" cap="none" spc="0" baseline="0" noProof="0">
                          <a:ln>
                            <a:noFill/>
                          </a:ln>
                          <a:effectLst/>
                        </a:rPr>
                        <a:t>WW Ops:</a:t>
                      </a:r>
                      <a:r>
                        <a:rPr lang="en-US" sz="650" b="0" kern="1200" cap="none" spc="0" baseline="0" noProof="0">
                          <a:ln>
                            <a:noFill/>
                          </a:ln>
                          <a:effectLst/>
                        </a:rPr>
                        <a:t> </a:t>
                      </a:r>
                      <a:r>
                        <a:rPr lang="en-US" sz="650" kern="1200" cap="none" spc="0" baseline="0" noProof="0">
                          <a:ln>
                            <a:noFill/>
                          </a:ln>
                          <a:effectLst/>
                        </a:rPr>
                        <a:t>Accurate calculation and timely payment to partner</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b="1" kern="1200" cap="none" spc="0" baseline="0" noProof="0">
                          <a:ln>
                            <a:noFill/>
                          </a:ln>
                          <a:effectLst/>
                        </a:rPr>
                        <a:t>US Sub:</a:t>
                      </a:r>
                      <a:r>
                        <a:rPr lang="en-US" sz="650" b="0" kern="1200" cap="none" spc="0" baseline="0" noProof="0">
                          <a:ln>
                            <a:noFill/>
                          </a:ln>
                          <a:effectLst/>
                        </a:rPr>
                        <a:t> Active participation in governance process</a:t>
                      </a:r>
                      <a:endParaRPr lang="en-US" sz="650" b="1" kern="1200" cap="none" spc="0" baseline="0" noProof="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N/A</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266621345"/>
                  </a:ext>
                </a:extLst>
              </a:tr>
              <a:tr h="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650" b="1" u="none" strike="noStrike" kern="0" cap="none" spc="0" normalizeH="0" baseline="0" noProof="0">
                          <a:ln>
                            <a:noFill/>
                          </a:ln>
                          <a:effectLst/>
                          <a:uLnTx/>
                          <a:uFillTx/>
                        </a:rPr>
                        <a:t>PIE</a:t>
                      </a:r>
                      <a:endParaRPr kumimoji="0" lang="en-US" sz="650" b="1" u="none" strike="noStrike" kern="0" cap="none" spc="0" normalizeH="0" baseline="0" noProof="0">
                        <a:ln>
                          <a:noFill/>
                        </a:ln>
                        <a:solidFill>
                          <a:schemeClr val="tx1"/>
                        </a:solidFill>
                        <a:effectLst/>
                        <a:uLnTx/>
                        <a:uFillTx/>
                        <a:latin typeface="+mn-lt"/>
                        <a:cs typeface="Arial"/>
                      </a:endParaRPr>
                    </a:p>
                  </a:txBody>
                  <a:tcPr marL="27432" marR="27432" marT="18288" marB="18288"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650" kern="1200" cap="none" spc="0" baseline="0">
                          <a:ln>
                            <a:noFill/>
                          </a:ln>
                          <a:effectLst/>
                        </a:rPr>
                        <a:t>Enable success for partner-driven opportunities by funding partner-led presales activities including proof of concepts, workshops, and assessments at scale $9.6M</a:t>
                      </a:r>
                      <a:endParaRPr lang="en-US" sz="65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50" u="none" strike="noStrike" kern="1200" cap="none" spc="0" normalizeH="0" baseline="0" noProof="0">
                          <a:ln>
                            <a:noFill/>
                          </a:ln>
                          <a:effectLst/>
                          <a:uLnTx/>
                          <a:uFillTx/>
                        </a:rPr>
                        <a:t>Robert </a:t>
                      </a:r>
                      <a:r>
                        <a:rPr kumimoji="0" lang="en-US" sz="650" u="none" strike="noStrike" kern="1200" cap="none" spc="0" normalizeH="0" baseline="0" noProof="0" err="1">
                          <a:ln>
                            <a:noFill/>
                          </a:ln>
                          <a:effectLst/>
                          <a:uLnTx/>
                          <a:uFillTx/>
                        </a:rPr>
                        <a:t>Fertig</a:t>
                      </a:r>
                      <a:endParaRPr kumimoji="0" lang="en-US" sz="65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000000"/>
                          </a:solidFill>
                          <a:effectLst/>
                          <a:latin typeface="+mn-lt"/>
                          <a:ea typeface="+mn-ea"/>
                          <a:cs typeface="+mn-cs"/>
                        </a:rPr>
                        <a:t>Azure Customer Adds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000000"/>
                          </a:solidFill>
                          <a:effectLst/>
                          <a:latin typeface="+mn-lt"/>
                          <a:ea typeface="+mn-ea"/>
                          <a:cs typeface="+mn-cs"/>
                        </a:rPr>
                        <a:t>Azure Consumed Revenue</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000000"/>
                          </a:solidFill>
                          <a:effectLst/>
                          <a:latin typeface="+mn-lt"/>
                          <a:ea typeface="+mn-ea"/>
                          <a:cs typeface="+mn-cs"/>
                        </a:rPr>
                        <a:t>Dynamics 365 Customer Adds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000000"/>
                          </a:solidFill>
                          <a:effectLst/>
                          <a:latin typeface="+mn-lt"/>
                          <a:ea typeface="+mn-ea"/>
                          <a:cs typeface="+mn-cs"/>
                        </a:rPr>
                        <a:t>Dynamics 365 Revenue</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000000"/>
                          </a:solidFill>
                          <a:effectLst/>
                          <a:latin typeface="+mn-lt"/>
                          <a:ea typeface="+mn-ea"/>
                          <a:cs typeface="+mn-cs"/>
                        </a:rPr>
                        <a:t>Office 365 Commercial Paid Subscribers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000000"/>
                          </a:solidFill>
                          <a:effectLst/>
                          <a:latin typeface="+mn-lt"/>
                          <a:ea typeface="+mn-ea"/>
                          <a:cs typeface="+mn-cs"/>
                        </a:rPr>
                        <a:t>Microsoft 365 Enterprise Commercial Subscribers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000000"/>
                          </a:solidFill>
                          <a:effectLst/>
                          <a:latin typeface="+mn-lt"/>
                          <a:ea typeface="+mn-ea"/>
                          <a:cs typeface="+mn-cs"/>
                        </a:rPr>
                        <a:t>Data Platform: SQL Server and Azure Data Services Revenue</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solidFill>
                            <a:srgbClr val="000000"/>
                          </a:solidFill>
                          <a:effectLst/>
                        </a:rPr>
                        <a:t>Execute 15 programs including 3 Go programs successfully</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solidFill>
                            <a:srgbClr val="000000"/>
                          </a:solidFill>
                          <a:effectLst/>
                        </a:rPr>
                        <a:t>Drive field readiness to account executives and solutions specialists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kern="1200" cap="none" spc="0" baseline="0" noProof="0">
                          <a:ln>
                            <a:noFill/>
                          </a:ln>
                          <a:solidFill>
                            <a:srgbClr val="000000"/>
                          </a:solidFill>
                          <a:effectLst/>
                        </a:rPr>
                        <a:t>Complete operational handoff</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Generate $50M in pipeline</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Complete 750 engagements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650" kern="1200" cap="none" spc="0" baseline="0" noProof="0">
                          <a:ln>
                            <a:noFill/>
                          </a:ln>
                          <a:solidFill>
                            <a:srgbClr val="505050"/>
                          </a:solidFill>
                          <a:effectLst/>
                          <a:latin typeface="+mn-lt"/>
                          <a:ea typeface="+mn-ea"/>
                          <a:cs typeface="+mn-cs"/>
                        </a:rPr>
                        <a:t>Meet programmatic ROI targets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650" b="1" kern="1200" cap="none" spc="0" baseline="0" noProof="0">
                          <a:ln>
                            <a:noFill/>
                          </a:ln>
                          <a:effectLst/>
                        </a:rPr>
                        <a:t>GTM Biz Ops: </a:t>
                      </a:r>
                      <a:r>
                        <a:rPr lang="en-US" sz="650" b="0" kern="1200" cap="none" spc="0" baseline="0" noProof="0">
                          <a:ln>
                            <a:noFill/>
                          </a:ln>
                          <a:effectLst/>
                        </a:rPr>
                        <a:t>Successful management of compliance</a:t>
                      </a:r>
                      <a:br>
                        <a:rPr lang="en-US" kern="1200" spc="0">
                          <a:ln>
                            <a:noFill/>
                          </a:ln>
                          <a:effectLst/>
                        </a:rPr>
                      </a:br>
                      <a:r>
                        <a:rPr lang="en-US" sz="650" b="0" kern="1200" cap="none" spc="0" baseline="0" noProof="0">
                          <a:ln>
                            <a:noFill/>
                          </a:ln>
                          <a:effectLst/>
                        </a:rPr>
                        <a:t>and SLAs </a:t>
                      </a:r>
                      <a:endParaRPr lang="en-US" sz="650" b="1" kern="1200" cap="none" spc="0" baseline="0" noProof="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00" b="0" i="0" u="none" strike="noStrike" kern="1200" cap="none" spc="0" normalizeH="0" baseline="0" noProof="0">
                          <a:ln>
                            <a:noFill/>
                          </a:ln>
                          <a:solidFill>
                            <a:srgbClr val="505050"/>
                          </a:solidFill>
                          <a:effectLst/>
                          <a:uLnTx/>
                          <a:uFillTx/>
                          <a:latin typeface="+mn-lt"/>
                          <a:ea typeface="+mn-ea"/>
                          <a:cs typeface="Arial"/>
                        </a:rPr>
                        <a:t>$50M [pipeline]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600" b="0" i="0" u="none" strike="noStrike" kern="1200" cap="none" spc="0" normalizeH="0" baseline="0" noProof="0">
                          <a:ln>
                            <a:noFill/>
                          </a:ln>
                          <a:solidFill>
                            <a:srgbClr val="000000"/>
                          </a:solidFill>
                          <a:effectLst/>
                          <a:uLnTx/>
                          <a:uFillTx/>
                          <a:latin typeface="+mn-lt"/>
                          <a:ea typeface="+mn-ea"/>
                          <a:cs typeface="Arial"/>
                        </a:rPr>
                        <a:t>$5M to close in H1 and $15M to close in H2</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762850043"/>
                  </a:ext>
                </a:extLst>
              </a:tr>
            </a:tbl>
          </a:graphicData>
        </a:graphic>
      </p:graphicFrame>
      <p:sp>
        <p:nvSpPr>
          <p:cNvPr id="6" name="Slide Number Placeholder 5">
            <a:extLst>
              <a:ext uri="{FF2B5EF4-FFF2-40B4-BE49-F238E27FC236}">
                <a16:creationId xmlns:a16="http://schemas.microsoft.com/office/drawing/2014/main" id="{280C6616-C00D-46D3-8609-2197D1956CE4}"/>
              </a:ext>
            </a:extLst>
          </p:cNvPr>
          <p:cNvSpPr>
            <a:spLocks noGrp="1"/>
          </p:cNvSpPr>
          <p:nvPr>
            <p:ph type="sldNum" sz="quarter" idx="4"/>
          </p:nvPr>
        </p:nvSpPr>
        <p:spPr/>
        <p:txBody>
          <a:bodyPr/>
          <a:lstStyle/>
          <a:p>
            <a:pPr marL="0" marR="0" lvl="0" indent="0" algn="r" defTabSz="807385" rtl="0" eaLnBrk="1" fontAlgn="auto" latinLnBrk="0" hangingPunct="1">
              <a:lnSpc>
                <a:spcPct val="90000"/>
              </a:lnSpc>
              <a:spcBef>
                <a:spcPts val="0"/>
              </a:spcBef>
              <a:spcAft>
                <a:spcPts val="0"/>
              </a:spcAft>
              <a:buClrTx/>
              <a:buSzTx/>
              <a:buFontTx/>
              <a:buNone/>
              <a:tabLst/>
              <a:defRPr/>
            </a:pPr>
            <a:fld id="{2BDEB1D2-51A7-4905-969F-F05A60425C66}" type="slidenum">
              <a:rPr kumimoji="0" lang="en-US" sz="654" b="0" i="0" u="none" strike="noStrike" kern="1200" cap="none" spc="0" normalizeH="0" baseline="0" noProof="0" smtClean="0">
                <a:ln>
                  <a:noFill/>
                </a:ln>
                <a:gradFill>
                  <a:gsLst>
                    <a:gs pos="31624">
                      <a:srgbClr val="505050"/>
                    </a:gs>
                    <a:gs pos="45000">
                      <a:srgbClr val="505050"/>
                    </a:gs>
                  </a:gsLst>
                  <a:lin ang="5400000" scaled="0"/>
                </a:gradFill>
                <a:effectLst/>
                <a:uLnTx/>
                <a:uFillTx/>
                <a:latin typeface="Segoe UI"/>
                <a:ea typeface="+mn-ea"/>
                <a:cs typeface="+mn-cs"/>
              </a:rPr>
              <a:pPr marL="0" marR="0" lvl="0" indent="0" algn="r" defTabSz="807385" rtl="0" eaLnBrk="1" fontAlgn="auto" latinLnBrk="0" hangingPunct="1">
                <a:lnSpc>
                  <a:spcPct val="90000"/>
                </a:lnSpc>
                <a:spcBef>
                  <a:spcPts val="0"/>
                </a:spcBef>
                <a:spcAft>
                  <a:spcPts val="0"/>
                </a:spcAft>
                <a:buClrTx/>
                <a:buSzTx/>
                <a:buFontTx/>
                <a:buNone/>
                <a:tabLst/>
                <a:defRPr/>
              </a:pPr>
              <a:t>15</a:t>
            </a:fld>
            <a:endParaRPr kumimoji="0" lang="en-US" sz="654" b="0" i="0" u="none" strike="noStrike" kern="1200" cap="none" spc="0" normalizeH="0" baseline="0" noProof="0">
              <a:ln>
                <a:noFill/>
              </a:ln>
              <a:gradFill>
                <a:gsLst>
                  <a:gs pos="31624">
                    <a:srgbClr val="505050"/>
                  </a:gs>
                  <a:gs pos="45000">
                    <a:srgbClr val="505050"/>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290158038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US OCP – H2 Plan | Partner Engines</a:t>
            </a:r>
          </a:p>
        </p:txBody>
      </p:sp>
      <p:graphicFrame>
        <p:nvGraphicFramePr>
          <p:cNvPr id="4" name="Table 3">
            <a:extLst>
              <a:ext uri="{FF2B5EF4-FFF2-40B4-BE49-F238E27FC236}">
                <a16:creationId xmlns:a16="http://schemas.microsoft.com/office/drawing/2014/main" id="{B2CA62D5-109A-4C6B-A444-9257263349B6}"/>
              </a:ext>
            </a:extLst>
          </p:cNvPr>
          <p:cNvGraphicFramePr>
            <a:graphicFrameLocks noGrp="1"/>
          </p:cNvGraphicFramePr>
          <p:nvPr>
            <p:extLst/>
          </p:nvPr>
        </p:nvGraphicFramePr>
        <p:xfrm>
          <a:off x="235857" y="626380"/>
          <a:ext cx="11727544" cy="6185916"/>
        </p:xfrm>
        <a:graphic>
          <a:graphicData uri="http://schemas.openxmlformats.org/drawingml/2006/table">
            <a:tbl>
              <a:tblPr firstRow="1" bandRow="1">
                <a:tableStyleId>{2D5ABB26-0587-4C30-8999-92F81FD0307C}</a:tableStyleId>
              </a:tblPr>
              <a:tblGrid>
                <a:gridCol w="700054">
                  <a:extLst>
                    <a:ext uri="{9D8B030D-6E8A-4147-A177-3AD203B41FA5}">
                      <a16:colId xmlns:a16="http://schemas.microsoft.com/office/drawing/2014/main" val="3894452962"/>
                    </a:ext>
                  </a:extLst>
                </a:gridCol>
                <a:gridCol w="1753227">
                  <a:extLst>
                    <a:ext uri="{9D8B030D-6E8A-4147-A177-3AD203B41FA5}">
                      <a16:colId xmlns:a16="http://schemas.microsoft.com/office/drawing/2014/main" val="1396012559"/>
                    </a:ext>
                  </a:extLst>
                </a:gridCol>
                <a:gridCol w="705223">
                  <a:extLst>
                    <a:ext uri="{9D8B030D-6E8A-4147-A177-3AD203B41FA5}">
                      <a16:colId xmlns:a16="http://schemas.microsoft.com/office/drawing/2014/main" val="1357974009"/>
                    </a:ext>
                  </a:extLst>
                </a:gridCol>
                <a:gridCol w="956236">
                  <a:extLst>
                    <a:ext uri="{9D8B030D-6E8A-4147-A177-3AD203B41FA5}">
                      <a16:colId xmlns:a16="http://schemas.microsoft.com/office/drawing/2014/main" val="783682429"/>
                    </a:ext>
                  </a:extLst>
                </a:gridCol>
                <a:gridCol w="2462305">
                  <a:extLst>
                    <a:ext uri="{9D8B030D-6E8A-4147-A177-3AD203B41FA5}">
                      <a16:colId xmlns:a16="http://schemas.microsoft.com/office/drawing/2014/main" val="2452853607"/>
                    </a:ext>
                  </a:extLst>
                </a:gridCol>
                <a:gridCol w="2414769">
                  <a:extLst>
                    <a:ext uri="{9D8B030D-6E8A-4147-A177-3AD203B41FA5}">
                      <a16:colId xmlns:a16="http://schemas.microsoft.com/office/drawing/2014/main" val="2260295195"/>
                    </a:ext>
                  </a:extLst>
                </a:gridCol>
                <a:gridCol w="1792537">
                  <a:extLst>
                    <a:ext uri="{9D8B030D-6E8A-4147-A177-3AD203B41FA5}">
                      <a16:colId xmlns:a16="http://schemas.microsoft.com/office/drawing/2014/main" val="1594149939"/>
                    </a:ext>
                  </a:extLst>
                </a:gridCol>
                <a:gridCol w="943193">
                  <a:extLst>
                    <a:ext uri="{9D8B030D-6E8A-4147-A177-3AD203B41FA5}">
                      <a16:colId xmlns:a16="http://schemas.microsoft.com/office/drawing/2014/main" val="2713823401"/>
                    </a:ext>
                  </a:extLst>
                </a:gridCol>
              </a:tblGrid>
              <a:tr h="291137">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u="none" strike="noStrike" kern="0" cap="none" spc="0" normalizeH="0" baseline="0" noProof="0" dirty="0">
                          <a:ln>
                            <a:noFill/>
                          </a:ln>
                          <a:solidFill>
                            <a:srgbClr val="FFFFFF"/>
                          </a:solidFill>
                          <a:effectLst/>
                          <a:uLnTx/>
                          <a:uFillTx/>
                        </a:rPr>
                        <a:t>Engine (name)</a:t>
                      </a:r>
                      <a:endParaRPr kumimoji="0" lang="en-US" sz="800" b="1" i="0" u="none" strike="noStrike" kern="0" cap="none" spc="0" normalizeH="0" baseline="0" noProof="0" dirty="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Description</a:t>
                      </a:r>
                      <a:endParaRPr kumimoji="0" lang="en-US" sz="800" b="1" u="none" strike="noStrike" kern="0" cap="none" spc="0" normalizeH="0" baseline="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dirty="0">
                          <a:ln>
                            <a:noFill/>
                          </a:ln>
                          <a:solidFill>
                            <a:srgbClr val="FFFFFF"/>
                          </a:solidFill>
                          <a:effectLst/>
                          <a:uLnTx/>
                          <a:uFillTx/>
                        </a:rPr>
                        <a:t>Who</a:t>
                      </a:r>
                      <a:endParaRPr kumimoji="0" lang="en-US" sz="800" b="1" u="none" strike="noStrike" kern="0" cap="none" spc="0" normalizeH="0" baseline="0" dirty="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FF0000"/>
                    </a:solidFill>
                  </a:tcPr>
                </a:tc>
                <a:tc>
                  <a:txBody>
                    <a:bodyPr/>
                    <a:lstStyle/>
                    <a:p>
                      <a:pPr algn="l">
                        <a:spcBef>
                          <a:spcPts val="0"/>
                        </a:spcBef>
                        <a:spcAft>
                          <a:spcPts val="0"/>
                        </a:spcAft>
                      </a:pPr>
                      <a:r>
                        <a:rPr kumimoji="0" lang="en-US" sz="800" b="1" u="none" strike="noStrike" kern="0" cap="none" spc="0" normalizeH="0" baseline="0" dirty="0">
                          <a:ln>
                            <a:noFill/>
                          </a:ln>
                          <a:solidFill>
                            <a:srgbClr val="FFFFFF"/>
                          </a:solidFill>
                          <a:effectLst/>
                          <a:uLnTx/>
                          <a:uFillTx/>
                        </a:rPr>
                        <a:t>OCP Scorecard Alignment</a:t>
                      </a:r>
                      <a:endParaRPr kumimoji="0" lang="en-US" sz="800" b="1" i="0" u="none" strike="noStrike" kern="0" cap="none" spc="0" normalizeH="0" baseline="0" dirty="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FF0000"/>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H2 Top Activities</a:t>
                      </a:r>
                      <a:endParaRPr kumimoji="0" lang="en-US" sz="800" b="1" i="0" u="none" strike="noStrike" kern="0" cap="none" spc="0" normalizeH="0" baseline="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H2 Outcomes</a:t>
                      </a:r>
                      <a:endParaRPr kumimoji="0" lang="en-US" sz="800" b="1" i="0" u="none" strike="noStrike" kern="0" cap="none" spc="0" normalizeH="0" baseline="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H2 Assumptions/Dependencies</a:t>
                      </a:r>
                      <a:endParaRPr kumimoji="0" lang="en-US" sz="800" b="1" u="none" strike="noStrike" kern="0" cap="none" spc="0" normalizeH="0" baseline="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Revenue Projection</a:t>
                      </a:r>
                      <a:endParaRPr kumimoji="0" lang="en-US" sz="800" b="1" i="0" u="none" strike="noStrike" kern="0" cap="none" spc="0" normalizeH="0" baseline="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extLst>
                  <a:ext uri="{0D108BD9-81ED-4DB2-BD59-A6C34878D82A}">
                    <a16:rowId xmlns:a16="http://schemas.microsoft.com/office/drawing/2014/main" val="2242328954"/>
                  </a:ext>
                </a:extLst>
              </a:tr>
              <a:tr h="67734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dirty="0">
                          <a:ln>
                            <a:noFill/>
                          </a:ln>
                          <a:effectLst/>
                          <a:uLnTx/>
                          <a:uFillTx/>
                        </a:rPr>
                        <a:t>Cloud Ready</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dirty="0">
                          <a:ln>
                            <a:noFill/>
                          </a:ln>
                          <a:solidFill>
                            <a:schemeClr val="tx1"/>
                          </a:solidFill>
                          <a:effectLst/>
                          <a:uLnTx/>
                          <a:uFillTx/>
                          <a:latin typeface="+mn-lt"/>
                          <a:cs typeface="Arial"/>
                        </a:rPr>
                        <a:t>(</a:t>
                      </a:r>
                      <a:r>
                        <a:rPr lang="en-US" sz="700" kern="1200" cap="none" spc="0" baseline="0" noProof="0" dirty="0">
                          <a:ln>
                            <a:noFill/>
                          </a:ln>
                          <a:effectLst/>
                        </a:rPr>
                        <a:t>Sharon Lee)</a:t>
                      </a:r>
                      <a:endParaRPr kumimoji="0" lang="en-US" sz="700" b="1"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CSP enablement program to target self-service partner who are selling little to no Cloud. Get partners to transact through CSP with increasing frequency and yield through a 100 day virtual nurture journey to build cloud practice</a:t>
                      </a:r>
                      <a:endParaRPr lang="en-US" sz="700" kern="1200" cap="none" spc="0" baseline="0">
                        <a:ln>
                          <a:noFill/>
                        </a:ln>
                        <a:solidFill>
                          <a:schemeClr val="tx1"/>
                        </a:solidFill>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noProof="0" dirty="0">
                          <a:ln>
                            <a:noFill/>
                          </a:ln>
                          <a:effectLst/>
                        </a:rPr>
                        <a:t>Sharon Lee</a:t>
                      </a:r>
                      <a:endParaRPr lang="en-US" sz="700" b="0" kern="1200" cap="none" spc="0" baseline="0" noProof="0" dirty="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a:ln>
                            <a:noFill/>
                          </a:ln>
                          <a:effectLst/>
                        </a:rPr>
                        <a:t>CSP Revenue</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Partner Influenced ACR</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O365 Commercial Usage</a:t>
                      </a:r>
                      <a:endParaRPr lang="en-US" sz="700" b="0" kern="1200" cap="none" spc="0" baseline="0" noProof="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a:ln>
                            <a:noFill/>
                          </a:ln>
                          <a:effectLst/>
                        </a:rPr>
                        <a:t>Host 3 virtual workshops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a:ln>
                            <a:noFill/>
                          </a:ln>
                          <a:effectLst/>
                        </a:rPr>
                        <a:t>Host 2 in-person workshops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a:ln>
                            <a:noFill/>
                          </a:ln>
                          <a:effectLst/>
                        </a:rPr>
                        <a:t>Refresh digital content (webinar content, update landing page</a:t>
                      </a:r>
                      <a:br>
                        <a:rPr lang="en-US" kern="1200" spc="0">
                          <a:ln>
                            <a:noFill/>
                          </a:ln>
                          <a:effectLst/>
                        </a:rPr>
                      </a:br>
                      <a:r>
                        <a:rPr lang="en-US" sz="700" kern="1200" cap="none" spc="0" baseline="0">
                          <a:ln>
                            <a:noFill/>
                          </a:ln>
                          <a:effectLst/>
                        </a:rPr>
                        <a:t>with partner success stories,</a:t>
                      </a:r>
                      <a:br>
                        <a:rPr lang="en-US" kern="1200" spc="0">
                          <a:ln>
                            <a:noFill/>
                          </a:ln>
                          <a:effectLst/>
                        </a:rPr>
                      </a:br>
                      <a:r>
                        <a:rPr lang="en-US" sz="700" kern="1200" cap="none" spc="0" baseline="0">
                          <a:ln>
                            <a:noFill/>
                          </a:ln>
                          <a:effectLst/>
                        </a:rPr>
                        <a:t>and digital book)</a:t>
                      </a:r>
                      <a:endParaRPr lang="en-US" sz="700" kern="1200" cap="none" spc="0" baseline="0">
                        <a:ln>
                          <a:noFill/>
                        </a:ln>
                        <a:solidFill>
                          <a:schemeClr val="tx1"/>
                        </a:solidFill>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a:ln>
                            <a:noFill/>
                          </a:ln>
                          <a:effectLst/>
                        </a:rPr>
                        <a:t>Target $3M Cloud revenue from program participants</a:t>
                      </a:r>
                      <a:endParaRPr lang="en-US" sz="700" kern="1200" cap="none" spc="0" baseline="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a:ln>
                            <a:noFill/>
                          </a:ln>
                          <a:effectLst/>
                        </a:rPr>
                        <a:t>Dependencies on leveraging </a:t>
                      </a:r>
                      <a:r>
                        <a:rPr lang="en-US" sz="700" kern="1200" cap="none" spc="0" baseline="0" err="1">
                          <a:ln>
                            <a:noFill/>
                          </a:ln>
                          <a:effectLst/>
                        </a:rPr>
                        <a:t>Marketo</a:t>
                      </a:r>
                      <a:r>
                        <a:rPr lang="en-US" sz="700" kern="1200" cap="none" spc="0" baseline="0">
                          <a:ln>
                            <a:noFill/>
                          </a:ln>
                          <a:effectLst/>
                        </a:rPr>
                        <a:t> engine for targeted demand generation</a:t>
                      </a:r>
                      <a:endParaRPr lang="en-US" sz="700" kern="1200" cap="none" spc="0" baseline="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$5M cloud revenue</a:t>
                      </a:r>
                      <a:br>
                        <a:rPr lang="en-US" kern="1200" spc="0">
                          <a:ln>
                            <a:noFill/>
                          </a:ln>
                          <a:effectLst/>
                        </a:rPr>
                      </a:br>
                      <a:r>
                        <a:rPr lang="en-US" sz="700" kern="1200" cap="none" spc="0" baseline="0">
                          <a:ln>
                            <a:noFill/>
                          </a:ln>
                          <a:effectLst/>
                        </a:rPr>
                        <a:t>via CSP</a:t>
                      </a:r>
                      <a:endParaRPr lang="en-US" sz="700" kern="1200" cap="none" spc="0" baseline="0">
                        <a:ln>
                          <a:noFill/>
                        </a:ln>
                        <a:solidFill>
                          <a:schemeClr val="tx1"/>
                        </a:solidFill>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134375316"/>
                  </a:ext>
                </a:extLst>
              </a:tr>
              <a:tr h="683681">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a:ln>
                            <a:noFill/>
                          </a:ln>
                          <a:effectLst/>
                          <a:uLnTx/>
                          <a:uFillTx/>
                        </a:rPr>
                        <a:t>MPN</a:t>
                      </a:r>
                      <a:endParaRPr kumimoji="0" lang="en-US" sz="700" b="1" u="none" strike="noStrike" kern="0" cap="none" spc="0" normalizeH="0" baseline="0" noProof="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US landing of partner program run by the Worldwide partner group to ensure awareness, partner retention, and utilization of partner resources</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dirty="0">
                          <a:ln>
                            <a:noFill/>
                          </a:ln>
                          <a:effectLst/>
                          <a:uLnTx/>
                          <a:uFillTx/>
                        </a:rPr>
                        <a:t>Chinmayi</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dirty="0">
                          <a:ln>
                            <a:noFill/>
                          </a:ln>
                          <a:effectLst/>
                          <a:uLnTx/>
                          <a:uFillTx/>
                        </a:rPr>
                        <a:t>Bhavanishankar</a:t>
                      </a:r>
                      <a:endParaRPr kumimoji="0" lang="en-US" sz="700" b="0" i="0" u="none" strike="noStrike" kern="1200" cap="none" spc="0" normalizeH="0" baseline="0" noProof="0" dirty="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Customer and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noProof="0">
                          <a:ln>
                            <a:noFill/>
                          </a:ln>
                          <a:effectLst/>
                        </a:rPr>
                        <a:t>Partner Success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Partner Influenced ACR</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O365 Commercial Usage</a:t>
                      </a:r>
                      <a:endParaRPr lang="en-US" sz="700" b="0" kern="1200" cap="none" spc="0" baseline="0" noProof="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MPN 101 motions (3 in-person events, 15 MPN 101 calls, 5 blog posts, 2 Newsletters)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5,000 partners reached via tele-outreach</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Reach 1,000+ partners via MPN 101 motions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Generate $4M in membership fees via tele-outreach</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High dependency on MPN program owners on the WW OCP team</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Assuming no major programmatic changes are made that would risk partner membership growth/partner satisfaction (e.g. cost of membership)</a:t>
                      </a:r>
                      <a:endParaRPr lang="en-US" sz="700" b="0" kern="1200" cap="none" spc="0" baseline="0" noProof="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$27.7M</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28368756"/>
                  </a:ext>
                </a:extLst>
              </a:tr>
              <a:tr h="26143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a:ln>
                            <a:noFill/>
                          </a:ln>
                          <a:effectLst/>
                          <a:uLnTx/>
                          <a:uFillTx/>
                        </a:rPr>
                        <a:t>P-Seller</a:t>
                      </a:r>
                      <a:endParaRPr kumimoji="0" lang="en-US" sz="700" b="1" u="none" strike="noStrike" kern="0" cap="none" spc="0" normalizeH="0" baseline="0" noProof="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Co-sell program for better partner-Microsoft integration</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Stephanie Martin</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0" i="0" u="none" strike="noStrike" kern="1200" cap="none" spc="0" normalizeH="0" baseline="0" noProof="0">
                          <a:ln>
                            <a:noFill/>
                          </a:ln>
                          <a:solidFill>
                            <a:schemeClr val="tx1"/>
                          </a:solidFill>
                          <a:effectLst/>
                          <a:uLnTx/>
                          <a:uFillTx/>
                          <a:latin typeface="+mn-lt"/>
                          <a:ea typeface="+mn-ea"/>
                          <a:cs typeface="Arial"/>
                        </a:rPr>
                        <a:t>P-Seller attach target</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CSA </a:t>
                      </a:r>
                      <a:r>
                        <a:rPr lang="en-US" sz="700" kern="1200" cap="none" spc="0" baseline="0" noProof="0" err="1">
                          <a:ln>
                            <a:noFill/>
                          </a:ln>
                          <a:solidFill>
                            <a:schemeClr val="tx1"/>
                          </a:solidFill>
                          <a:effectLst/>
                          <a:latin typeface="+mn-lt"/>
                          <a:ea typeface="+mn-ea"/>
                          <a:cs typeface="+mn-cs"/>
                        </a:rPr>
                        <a:t>bootcamp</a:t>
                      </a:r>
                      <a:endParaRPr lang="en-US" sz="700" kern="1200" cap="none" spc="0" baseline="0" noProof="0">
                        <a:ln>
                          <a:noFill/>
                        </a:ln>
                        <a:solidFill>
                          <a:schemeClr val="tx1"/>
                        </a:solidFill>
                        <a:effectLst/>
                        <a:latin typeface="+mn-lt"/>
                        <a:ea typeface="+mn-ea"/>
                        <a:cs typeface="+mn-cs"/>
                      </a:endParaRP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P-Seller summit(s)</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Generate $30M+ pipeline</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Budget</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LT support for P-Seller attach</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noProof="0">
                          <a:ln>
                            <a:noFill/>
                          </a:ln>
                          <a:solidFill>
                            <a:schemeClr val="tx1"/>
                          </a:solidFill>
                          <a:effectLst/>
                          <a:latin typeface="+mn-lt"/>
                          <a:ea typeface="+mn-ea"/>
                          <a:cs typeface="+mn-cs"/>
                        </a:rPr>
                        <a:t>$100M+ </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12724105"/>
                  </a:ext>
                </a:extLst>
              </a:tr>
              <a:tr h="989273">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a:ln>
                            <a:noFill/>
                          </a:ln>
                          <a:effectLst/>
                          <a:uLnTx/>
                          <a:uFillTx/>
                        </a:rPr>
                        <a:t>Microsoft Partner Events</a:t>
                      </a:r>
                      <a:endParaRPr kumimoji="0" lang="en-US" sz="700" b="1" u="none" strike="noStrike" kern="0" cap="none" spc="0" normalizeH="0" baseline="0" noProof="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b="1" kern="1200" cap="none" spc="0" baseline="0">
                          <a:ln>
                            <a:noFill/>
                          </a:ln>
                          <a:effectLst/>
                        </a:rPr>
                        <a:t>Inspire:</a:t>
                      </a:r>
                      <a:r>
                        <a:rPr lang="en-US" sz="700" kern="1200" cap="none" spc="0" baseline="0">
                          <a:ln>
                            <a:noFill/>
                          </a:ln>
                          <a:effectLst/>
                        </a:rPr>
                        <a:t> US experience at annual MSFT flagship partner event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b="1" kern="1200" cap="none" spc="0" baseline="0">
                          <a:ln>
                            <a:noFill/>
                          </a:ln>
                          <a:effectLst/>
                        </a:rPr>
                        <a:t>Partner Briefings: </a:t>
                      </a:r>
                      <a:r>
                        <a:rPr lang="en-US" sz="700" kern="1200" cap="none" spc="0" baseline="0">
                          <a:ln>
                            <a:noFill/>
                          </a:ln>
                          <a:effectLst/>
                        </a:rPr>
                        <a:t>In-person regional events to update partners on practice-building resources</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Parker Levy</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Customer and</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 Partner Success</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Begin planning for Inspire ‘18</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Execute demand gen strategies via digital and social to have a reach of 10 million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Partner Briefings:</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Execute 15 partner briefings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Manage event strategy</a:t>
                      </a:r>
                      <a:br>
                        <a:rPr lang="en-US" kern="1200" spc="0">
                          <a:ln>
                            <a:noFill/>
                          </a:ln>
                          <a:effectLst/>
                        </a:rPr>
                      </a:br>
                      <a:r>
                        <a:rPr lang="en-US" sz="700" kern="1200" cap="none" spc="0" baseline="0" noProof="0">
                          <a:ln>
                            <a:noFill/>
                          </a:ln>
                          <a:effectLst/>
                        </a:rPr>
                        <a:t>and visibility into flighting schedule</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Hit registration target (3,300) by</a:t>
                      </a:r>
                      <a:br>
                        <a:rPr lang="en-US" kern="1200" spc="0">
                          <a:ln>
                            <a:noFill/>
                          </a:ln>
                          <a:effectLst/>
                        </a:rPr>
                      </a:br>
                      <a:r>
                        <a:rPr lang="en-US" sz="700" kern="1200" cap="none" spc="0" baseline="0" noProof="0">
                          <a:ln>
                            <a:noFill/>
                          </a:ln>
                          <a:effectLst/>
                        </a:rPr>
                        <a:t>mid-June</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Partner Briefings:</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Reach 2,500 partner individuals</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Decreased overlap in events targeted to specific audiences leading to decreased dollars spent </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b="1" kern="1200" cap="none" spc="0" baseline="0" noProof="0">
                          <a:ln>
                            <a:noFill/>
                          </a:ln>
                          <a:effectLst/>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Depending on timely WW </a:t>
                      </a:r>
                      <a:r>
                        <a:rPr kumimoji="0" lang="en-US" sz="700" u="none" strike="noStrike" kern="1200" cap="none" spc="0" normalizeH="0" baseline="0" noProof="0">
                          <a:ln>
                            <a:noFill/>
                          </a:ln>
                          <a:effectLst/>
                          <a:uLnTx/>
                          <a:uFillTx/>
                        </a:rPr>
                        <a:t>OCP communication about subsidiary experience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b="1" kern="1200" cap="none" spc="0" baseline="0" noProof="0">
                          <a:ln>
                            <a:noFill/>
                          </a:ln>
                          <a:effectLst/>
                        </a:rPr>
                        <a:t>Partner Briefings:</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Content and </a:t>
                      </a:r>
                      <a:r>
                        <a:rPr kumimoji="0" lang="en-US" sz="700" u="none" strike="noStrike" kern="1200" cap="none" spc="0" normalizeH="0" baseline="0" noProof="0">
                          <a:ln>
                            <a:noFill/>
                          </a:ln>
                          <a:effectLst/>
                          <a:uLnTx/>
                          <a:uFillTx/>
                        </a:rPr>
                        <a:t>commitment from the field to participate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b="1" kern="1200" cap="none" spc="0" baseline="0" noProof="0">
                          <a:ln>
                            <a:noFill/>
                          </a:ln>
                          <a:effectLst/>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700" u="none" strike="noStrike" kern="1200" cap="none" spc="0" normalizeH="0" baseline="0" noProof="0">
                          <a:ln>
                            <a:noFill/>
                          </a:ln>
                          <a:effectLst/>
                          <a:uLnTx/>
                          <a:uFillTx/>
                        </a:rPr>
                        <a:t>Full </a:t>
                      </a:r>
                      <a:r>
                        <a:rPr lang="en-US" sz="700" kern="1200" cap="none" spc="0" baseline="0" noProof="0">
                          <a:ln>
                            <a:noFill/>
                          </a:ln>
                          <a:effectLst/>
                        </a:rPr>
                        <a:t>view of events across OCP</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Cost recovery</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610300997"/>
                  </a:ext>
                </a:extLst>
              </a:tr>
              <a:tr h="470281">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a:ln>
                            <a:noFill/>
                          </a:ln>
                          <a:effectLst/>
                          <a:uLnTx/>
                          <a:uFillTx/>
                        </a:rPr>
                        <a:t>Storytelling</a:t>
                      </a:r>
                      <a:endParaRPr kumimoji="0" lang="en-US" sz="700" b="1" u="none" strike="noStrike" kern="0" cap="none" spc="0" normalizeH="0" baseline="0" noProof="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Case studies depicting the partner lifecycle and how others can learn from successful partner’s journeys </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Parker Levy</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Customer and Partner Success</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10 case studies including 2-4 ‘Partner Spotlight’ videos</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‘Partner Spotlight’ to be used at Inspire US Keynote</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Increased awareness + reach of GTM Campaigns and Microsoft’s impact through the partner journey</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Reach of 2,000 (videos and blogs)</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Collaboration with field on sourcing partner digital transformation stories</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N/A</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39316633"/>
                  </a:ext>
                </a:extLst>
              </a:tr>
              <a:tr h="67734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err="1">
                          <a:ln>
                            <a:noFill/>
                          </a:ln>
                          <a:effectLst/>
                          <a:uLnTx/>
                          <a:uFillTx/>
                        </a:rPr>
                        <a:t>Comms</a:t>
                      </a:r>
                      <a:endParaRPr kumimoji="0" lang="en-US" sz="700" b="1" u="none" strike="noStrike" kern="0" cap="none" spc="0" normalizeH="0" baseline="0" noProof="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US Partner outbound communication via emails, blogs and social media</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err="1">
                          <a:ln>
                            <a:noFill/>
                          </a:ln>
                          <a:effectLst/>
                          <a:uLnTx/>
                          <a:uFillTx/>
                        </a:rPr>
                        <a:t>Chinmayi</a:t>
                      </a:r>
                      <a:endParaRPr kumimoji="0" lang="en-US" sz="700" u="none" strike="noStrike" kern="1200" cap="none" spc="0" normalizeH="0" baseline="0" noProof="0">
                        <a:ln>
                          <a:noFill/>
                        </a:ln>
                        <a:effectLst/>
                        <a:uLnTx/>
                        <a:uFillTx/>
                      </a:endParaRP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err="1">
                          <a:ln>
                            <a:noFill/>
                          </a:ln>
                          <a:effectLst/>
                          <a:uLnTx/>
                          <a:uFillTx/>
                        </a:rPr>
                        <a:t>Bhavanishankar</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Customer and Partner Success</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Establish communication governance process and</a:t>
                      </a:r>
                      <a:br>
                        <a:rPr lang="en-US" kern="1200" spc="0">
                          <a:ln>
                            <a:noFill/>
                          </a:ln>
                          <a:effectLst/>
                        </a:rPr>
                      </a:br>
                      <a:r>
                        <a:rPr lang="en-US" sz="700" kern="1200" cap="none" spc="0" baseline="0" noProof="0">
                          <a:ln>
                            <a:noFill/>
                          </a:ln>
                          <a:effectLst/>
                        </a:rPr>
                        <a:t>unified calendar</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Optimize communication cadence - to be completed in H1</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Assuming all breadth partner facing communication goes through MSC</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Assuming profiling in the MPN database</a:t>
                      </a:r>
                      <a:br>
                        <a:rPr lang="en-US" kern="1200" spc="0">
                          <a:ln>
                            <a:noFill/>
                          </a:ln>
                          <a:effectLst/>
                        </a:rPr>
                      </a:br>
                      <a:r>
                        <a:rPr lang="en-US" sz="700" kern="1200" cap="none" spc="0" baseline="0" noProof="0">
                          <a:ln>
                            <a:noFill/>
                          </a:ln>
                          <a:effectLst/>
                        </a:rPr>
                        <a:t>doesn’t change</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Privacy </a:t>
                      </a:r>
                      <a:r>
                        <a:rPr lang="en-US" sz="700" kern="1200" cap="none" spc="0" baseline="0" noProof="0" err="1">
                          <a:ln>
                            <a:noFill/>
                          </a:ln>
                          <a:effectLst/>
                        </a:rPr>
                        <a:t>contactability</a:t>
                      </a:r>
                      <a:r>
                        <a:rPr lang="en-US" sz="700" kern="1200" cap="none" spc="0" baseline="0" noProof="0">
                          <a:ln>
                            <a:noFill/>
                          </a:ln>
                          <a:effectLst/>
                        </a:rPr>
                        <a:t> rules limit partner contact to 2X per month</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N/A</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95611669"/>
                  </a:ext>
                </a:extLst>
              </a:tr>
              <a:tr h="469385">
                <a:tc rowSpan="2">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a:ln>
                            <a:noFill/>
                          </a:ln>
                          <a:effectLst/>
                          <a:uLnTx/>
                          <a:uFillTx/>
                        </a:rPr>
                        <a:t>Incentives &amp; Investments</a:t>
                      </a:r>
                      <a:endParaRPr kumimoji="0" lang="en-US" sz="700" b="1" u="none" strike="noStrike" kern="0" cap="none" spc="0" normalizeH="0" baseline="0" noProof="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$900M of Incentives designed to support partner profitability and growth, whether they're doing business on-premises, in the cloud, or somewhere in between</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Scott Peltier/</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Mike </a:t>
                      </a:r>
                      <a:r>
                        <a:rPr kumimoji="0" lang="en-US" sz="700" u="none" strike="noStrike" kern="1200" cap="none" spc="0" normalizeH="0" baseline="0" noProof="0" err="1">
                          <a:ln>
                            <a:noFill/>
                          </a:ln>
                          <a:effectLst/>
                          <a:uLnTx/>
                          <a:uFillTx/>
                        </a:rPr>
                        <a:t>Stinogel</a:t>
                      </a:r>
                      <a:r>
                        <a:rPr kumimoji="0" lang="en-US" sz="700" u="none" strike="noStrike" kern="1200" cap="none" spc="0" normalizeH="0" baseline="0" noProof="0">
                          <a:ln>
                            <a:noFill/>
                          </a:ln>
                          <a:effectLst/>
                          <a:uLnTx/>
                          <a:uFillTx/>
                        </a:rPr>
                        <a:t>/</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Leah Childress</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rowSpan="2">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All</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rowSpan="2">
                  <a:txBody>
                    <a:bodyPr/>
                    <a:lstStyle/>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Drive simplification of Global and Local design for FY18 and FY19</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Deliver monthly profitability statements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Leverage holistic Partner Investment BI</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Launch 9 H2 SMB and CSP accelerators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Design H2 EA and PS accelerators and FY19 local incentives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Start/stop/adjust incentives and investments based on revenue performance, scorecard metrics and governance council guidance</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Develop and localize FY19 readiness</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rowSpan="2">
                  <a:txBody>
                    <a:bodyPr/>
                    <a:lstStyle/>
                    <a:p>
                      <a:pPr marL="0" marR="0" lvl="0" indent="0" algn="l" defTabSz="914400" rtl="0" eaLnBrk="1" fontAlgn="auto" latinLnBrk="0" hangingPunct="1">
                        <a:lnSpc>
                          <a:spcPct val="100000"/>
                        </a:lnSpc>
                        <a:spcBef>
                          <a:spcPts val="100"/>
                        </a:spcBef>
                        <a:spcAft>
                          <a:spcPts val="0"/>
                        </a:spcAft>
                        <a:buClrTx/>
                        <a:buSzTx/>
                        <a:buFont typeface="Arial" panose="020B0604020202020204" pitchFamily="34" charset="0"/>
                        <a:buNone/>
                        <a:tabLst/>
                        <a:defRPr/>
                      </a:pPr>
                      <a:r>
                        <a:rPr lang="en-US" sz="700" b="1" kern="1200" cap="none" spc="0" baseline="0" noProof="0">
                          <a:ln>
                            <a:noFill/>
                          </a:ln>
                          <a:solidFill>
                            <a:schemeClr val="tx2"/>
                          </a:solidFill>
                          <a:effectLst/>
                          <a:latin typeface="+mn-lt"/>
                          <a:ea typeface="+mn-ea"/>
                          <a:cs typeface="+mn-cs"/>
                        </a:rPr>
                        <a:t>Governance:</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Alignment and evaluation on partner investments and incentives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Balanced Partner Investment portfolio</a:t>
                      </a:r>
                    </a:p>
                    <a:p>
                      <a:pPr marL="0" marR="0" lvl="0" indent="0" algn="l" defTabSz="914400" rtl="0" eaLnBrk="1" fontAlgn="auto" latinLnBrk="0" hangingPunct="1">
                        <a:lnSpc>
                          <a:spcPct val="100000"/>
                        </a:lnSpc>
                        <a:spcBef>
                          <a:spcPts val="100"/>
                        </a:spcBef>
                        <a:spcAft>
                          <a:spcPts val="0"/>
                        </a:spcAft>
                        <a:buClrTx/>
                        <a:buSzTx/>
                        <a:buFont typeface="Arial" panose="020B0604020202020204" pitchFamily="34" charset="0"/>
                        <a:buNone/>
                        <a:tabLst/>
                        <a:defRPr/>
                      </a:pPr>
                      <a:r>
                        <a:rPr lang="en-US" sz="700" b="1" kern="1200" cap="none" spc="0" baseline="0" noProof="0">
                          <a:ln>
                            <a:noFill/>
                          </a:ln>
                          <a:solidFill>
                            <a:schemeClr val="tx2"/>
                          </a:solidFill>
                          <a:effectLst/>
                          <a:latin typeface="+mn-lt"/>
                          <a:ea typeface="+mn-ea"/>
                          <a:cs typeface="+mn-cs"/>
                        </a:rPr>
                        <a:t>Accelerators: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Green compliance</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Positive VTB revenue targets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Local accelerator VTB attainment</a:t>
                      </a:r>
                    </a:p>
                    <a:p>
                      <a:pPr marL="0" marR="0" lvl="0" indent="0" algn="l" defTabSz="914400" rtl="0" eaLnBrk="1" fontAlgn="auto" latinLnBrk="0" hangingPunct="1">
                        <a:lnSpc>
                          <a:spcPct val="100000"/>
                        </a:lnSpc>
                        <a:spcBef>
                          <a:spcPts val="100"/>
                        </a:spcBef>
                        <a:spcAft>
                          <a:spcPts val="0"/>
                        </a:spcAft>
                        <a:buClrTx/>
                        <a:buSzTx/>
                        <a:buFont typeface="Arial" panose="020B0604020202020204" pitchFamily="34" charset="0"/>
                        <a:buNone/>
                        <a:tabLst/>
                        <a:defRPr/>
                      </a:pPr>
                      <a:r>
                        <a:rPr lang="en-US" sz="700" b="1" kern="1200" cap="none" spc="0" baseline="0" noProof="0">
                          <a:ln>
                            <a:noFill/>
                          </a:ln>
                          <a:solidFill>
                            <a:schemeClr val="tx2"/>
                          </a:solidFill>
                          <a:effectLst/>
                          <a:latin typeface="+mn-lt"/>
                          <a:ea typeface="+mn-ea"/>
                          <a:cs typeface="+mn-cs"/>
                        </a:rPr>
                        <a:t>Readiness: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Provide readiness and profitability reporting to Partners and field roles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Deliver content at Inspire</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rowSpan="2">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noProof="0">
                          <a:ln>
                            <a:noFill/>
                          </a:ln>
                          <a:solidFill>
                            <a:schemeClr val="tx1"/>
                          </a:solidFill>
                          <a:effectLst/>
                          <a:latin typeface="+mn-lt"/>
                          <a:ea typeface="+mn-ea"/>
                          <a:cs typeface="+mn-cs"/>
                        </a:rPr>
                        <a:t>WW OCP Global Incentive Program – investment allocation model</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b="1" kern="1200" cap="none" spc="0" baseline="0" noProof="0">
                          <a:ln>
                            <a:noFill/>
                          </a:ln>
                          <a:effectLst/>
                        </a:rPr>
                        <a:t>US Finance</a:t>
                      </a:r>
                      <a:r>
                        <a:rPr lang="en-US" sz="700" b="0" kern="1200" cap="none" spc="0" baseline="0" noProof="0">
                          <a:ln>
                            <a:noFill/>
                          </a:ln>
                          <a:effectLst/>
                        </a:rPr>
                        <a:t>: </a:t>
                      </a:r>
                      <a:r>
                        <a:rPr lang="en-US" sz="700" kern="1200" cap="none" spc="0" baseline="0" noProof="0">
                          <a:ln>
                            <a:noFill/>
                          </a:ln>
                          <a:effectLst/>
                        </a:rPr>
                        <a:t>Accurate revenue forecast</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b="1" kern="1200" cap="none" spc="0" baseline="0" noProof="0">
                          <a:ln>
                            <a:noFill/>
                          </a:ln>
                          <a:effectLst/>
                        </a:rPr>
                        <a:t>WW Ops:</a:t>
                      </a:r>
                      <a:r>
                        <a:rPr lang="en-US" sz="700" b="0" kern="1200" cap="none" spc="0" baseline="0" noProof="0">
                          <a:ln>
                            <a:noFill/>
                          </a:ln>
                          <a:effectLst/>
                        </a:rPr>
                        <a:t> </a:t>
                      </a:r>
                      <a:r>
                        <a:rPr lang="en-US" sz="700" kern="1200" cap="none" spc="0" baseline="0" noProof="0">
                          <a:ln>
                            <a:noFill/>
                          </a:ln>
                          <a:effectLst/>
                        </a:rPr>
                        <a:t>Accurate calculation and timely payment to partner</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b="1" kern="1200" cap="none" spc="0" baseline="0" noProof="0">
                          <a:ln>
                            <a:noFill/>
                          </a:ln>
                          <a:effectLst/>
                        </a:rPr>
                        <a:t>US Sub:</a:t>
                      </a:r>
                      <a:r>
                        <a:rPr lang="en-US" sz="700" b="0" kern="1200" cap="none" spc="0" baseline="0" noProof="0">
                          <a:ln>
                            <a:noFill/>
                          </a:ln>
                          <a:effectLst/>
                        </a:rPr>
                        <a:t> Active participation in governance process</a:t>
                      </a:r>
                      <a:endParaRPr lang="en-US" sz="700" b="1" kern="1200" cap="none" spc="0" baseline="0" noProof="0">
                        <a:ln>
                          <a:noFill/>
                        </a:ln>
                        <a:effectLst/>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700" b="1" kern="1200" cap="none" spc="0" baseline="0" noProof="0">
                        <a:ln>
                          <a:noFill/>
                        </a:ln>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noProof="0">
                          <a:ln>
                            <a:noFill/>
                          </a:ln>
                          <a:solidFill>
                            <a:schemeClr val="tx1"/>
                          </a:solidFill>
                          <a:effectLst/>
                          <a:latin typeface="+mn-lt"/>
                          <a:ea typeface="+mn-ea"/>
                          <a:cs typeface="+mn-cs"/>
                        </a:rPr>
                        <a:t>~$20B of US Partner revenue driven by Global incentives</a:t>
                      </a:r>
                    </a:p>
                  </a:txBody>
                  <a:tcPr marL="45720" marR="45720"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539747100"/>
                  </a:ext>
                </a:extLst>
              </a:tr>
              <a:tr h="943226">
                <a:tc vMerge="1">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1" u="none" strike="noStrike" kern="0" cap="none" spc="0" normalizeH="0" baseline="0" noProof="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$45M of Incentives designed to support US-specific priorities: Azure, O365, CSP, Public Sector, SPE-E5, Windows Server, SQL Server, D365, CRMOL, along with mid-term and add-on strategies</a:t>
                      </a:r>
                      <a:endParaRPr lang="en-US" sz="700" kern="1200" cap="none" spc="0" baseline="0">
                        <a:ln>
                          <a:noFill/>
                        </a:ln>
                        <a:solidFill>
                          <a:schemeClr val="tx1"/>
                        </a:solidFill>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Mike </a:t>
                      </a:r>
                      <a:r>
                        <a:rPr kumimoji="0" lang="en-US" sz="700" u="none" strike="noStrike" kern="1200" cap="none" spc="0" normalizeH="0" baseline="0" noProof="0" err="1">
                          <a:ln>
                            <a:noFill/>
                          </a:ln>
                          <a:effectLst/>
                          <a:uLnTx/>
                          <a:uFillTx/>
                        </a:rPr>
                        <a:t>Stinogel</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vMerge="1">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vMerge="1">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vMerge="1">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vMerge="1">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700" b="1" kern="1200" cap="none" spc="0" baseline="0" noProof="0">
                        <a:ln>
                          <a:noFill/>
                        </a:ln>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noProof="0">
                          <a:ln>
                            <a:noFill/>
                          </a:ln>
                          <a:solidFill>
                            <a:schemeClr val="tx1"/>
                          </a:solidFill>
                          <a:effectLst/>
                          <a:latin typeface="+mn-lt"/>
                          <a:ea typeface="+mn-ea"/>
                          <a:cs typeface="+mn-cs"/>
                        </a:rPr>
                        <a:t>~$600M of Partner driven SMC/PS revenue supported by Local accelerator levers</a:t>
                      </a:r>
                    </a:p>
                  </a:txBody>
                  <a:tcPr marL="45720" marR="45720"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266621345"/>
                  </a:ext>
                </a:extLst>
              </a:tr>
              <a:tr h="57336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a:ln>
                            <a:noFill/>
                          </a:ln>
                          <a:effectLst/>
                          <a:uLnTx/>
                          <a:uFillTx/>
                        </a:rPr>
                        <a:t>PIE</a:t>
                      </a:r>
                      <a:endParaRPr kumimoji="0" lang="en-US" sz="700" b="1" u="none" strike="noStrike" kern="0" cap="none" spc="0" normalizeH="0" baseline="0" noProof="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Enable success for partner-driven opportunities by funding partner-led presales activities including proof of concepts, workshops, and assessments at scale $9.6M</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Robert </a:t>
                      </a:r>
                      <a:r>
                        <a:rPr kumimoji="0" lang="en-US" sz="700" u="none" strike="noStrike" kern="1200" cap="none" spc="0" normalizeH="0" baseline="0" noProof="0" err="1">
                          <a:ln>
                            <a:noFill/>
                          </a:ln>
                          <a:effectLst/>
                          <a:uLnTx/>
                          <a:uFillTx/>
                        </a:rPr>
                        <a:t>Fertig</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solidFill>
                            <a:schemeClr val="tx2"/>
                          </a:solidFill>
                          <a:effectLst/>
                          <a:uLnTx/>
                          <a:uFillTx/>
                        </a:rPr>
                        <a:t>Customer and Partner Success</a:t>
                      </a:r>
                      <a:endParaRPr kumimoji="0" lang="en-US" sz="700" b="0" i="0" u="none" strike="noStrike" kern="1200" cap="none" spc="0" normalizeH="0" baseline="0" noProof="0">
                        <a:ln>
                          <a:noFill/>
                        </a:ln>
                        <a:solidFill>
                          <a:schemeClr val="tx2"/>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Launch adjusted H2 programs based on H1 learnings for strongest support of consumption and revenue</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Drive tools readiness with SM&amp;C and EOU</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Operationalize partner funding governance to ensure </a:t>
                      </a:r>
                      <a:endParaRPr lang="en-US" sz="700" kern="1200" cap="none" spc="0" baseline="0" noProof="0">
                        <a:ln>
                          <a:noFill/>
                        </a:ln>
                        <a:solidFill>
                          <a:schemeClr val="tx2"/>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Generate $350M in pipeline</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Complete 3,250 engagements</a:t>
                      </a:r>
                      <a:endParaRPr lang="en-US" sz="700" kern="1200" cap="none" spc="0" baseline="0" noProof="0">
                        <a:ln>
                          <a:noFill/>
                        </a:ln>
                        <a:solidFill>
                          <a:schemeClr val="tx2"/>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b="1" kern="1200" cap="none" spc="0" baseline="0" noProof="0">
                          <a:ln>
                            <a:noFill/>
                          </a:ln>
                          <a:effectLst/>
                        </a:rPr>
                        <a:t>GTM Biz Ops: </a:t>
                      </a:r>
                      <a:r>
                        <a:rPr lang="en-US" sz="700" b="0" kern="1200" cap="none" spc="0" baseline="0" noProof="0">
                          <a:ln>
                            <a:noFill/>
                          </a:ln>
                          <a:effectLst/>
                        </a:rPr>
                        <a:t>Successful management of compliance and SLAs </a:t>
                      </a:r>
                      <a:endParaRPr lang="en-US" sz="700" b="1" kern="1200" cap="none" spc="0" baseline="0" noProof="0">
                        <a:ln>
                          <a:noFill/>
                        </a:ln>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0" i="0" u="none" strike="noStrike" kern="1200" cap="none" spc="0" normalizeH="0" baseline="0" noProof="0" dirty="0">
                          <a:ln>
                            <a:noFill/>
                          </a:ln>
                          <a:solidFill>
                            <a:schemeClr val="tx2"/>
                          </a:solidFill>
                          <a:effectLst/>
                          <a:uLnTx/>
                          <a:uFillTx/>
                          <a:latin typeface="+mn-lt"/>
                          <a:ea typeface="+mn-ea"/>
                          <a:cs typeface="Arial"/>
                        </a:rPr>
                        <a:t>$350M of pipeline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0" i="0" u="none" strike="noStrike" kern="1200" cap="none" spc="0" normalizeH="0" baseline="0" noProof="0" dirty="0">
                          <a:ln>
                            <a:noFill/>
                          </a:ln>
                          <a:solidFill>
                            <a:schemeClr val="tx2"/>
                          </a:solidFill>
                          <a:effectLst/>
                          <a:uLnTx/>
                          <a:uFillTx/>
                          <a:latin typeface="+mn-lt"/>
                          <a:ea typeface="+mn-ea"/>
                          <a:cs typeface="Arial"/>
                        </a:rPr>
                        <a:t>$50M to close within FY18</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762850043"/>
                  </a:ext>
                </a:extLst>
              </a:tr>
            </a:tbl>
          </a:graphicData>
        </a:graphic>
      </p:graphicFrame>
      <p:sp>
        <p:nvSpPr>
          <p:cNvPr id="6" name="Slide Number Placeholder 5">
            <a:extLst>
              <a:ext uri="{FF2B5EF4-FFF2-40B4-BE49-F238E27FC236}">
                <a16:creationId xmlns:a16="http://schemas.microsoft.com/office/drawing/2014/main" id="{C2D50CCB-D8E2-4A08-9446-AFFDB8261BB7}"/>
              </a:ext>
            </a:extLst>
          </p:cNvPr>
          <p:cNvSpPr>
            <a:spLocks noGrp="1"/>
          </p:cNvSpPr>
          <p:nvPr>
            <p:ph type="sldNum" sz="quarter" idx="4"/>
          </p:nvPr>
        </p:nvSpPr>
        <p:spPr/>
        <p:txBody>
          <a:bodyPr/>
          <a:lstStyle/>
          <a:p>
            <a:pPr marL="0" marR="0" lvl="0" indent="0" algn="r" defTabSz="807385" rtl="0" eaLnBrk="1" fontAlgn="auto" latinLnBrk="0" hangingPunct="1">
              <a:lnSpc>
                <a:spcPct val="90000"/>
              </a:lnSpc>
              <a:spcBef>
                <a:spcPts val="0"/>
              </a:spcBef>
              <a:spcAft>
                <a:spcPts val="0"/>
              </a:spcAft>
              <a:buClrTx/>
              <a:buSzTx/>
              <a:buFontTx/>
              <a:buNone/>
              <a:tabLst/>
              <a:defRPr/>
            </a:pPr>
            <a:fld id="{2BDEB1D2-51A7-4905-969F-F05A60425C66}" type="slidenum">
              <a:rPr kumimoji="0" lang="en-US" sz="654" b="0" i="0" u="none" strike="noStrike" kern="1200" cap="none" spc="0" normalizeH="0" baseline="0" noProof="0" smtClean="0">
                <a:ln>
                  <a:noFill/>
                </a:ln>
                <a:gradFill>
                  <a:gsLst>
                    <a:gs pos="31624">
                      <a:srgbClr val="505050"/>
                    </a:gs>
                    <a:gs pos="45000">
                      <a:srgbClr val="505050"/>
                    </a:gs>
                  </a:gsLst>
                  <a:lin ang="5400000" scaled="0"/>
                </a:gradFill>
                <a:effectLst/>
                <a:uLnTx/>
                <a:uFillTx/>
                <a:latin typeface="Segoe UI"/>
                <a:ea typeface="+mn-ea"/>
                <a:cs typeface="+mn-cs"/>
              </a:rPr>
              <a:pPr marL="0" marR="0" lvl="0" indent="0" algn="r" defTabSz="807385" rtl="0" eaLnBrk="1" fontAlgn="auto" latinLnBrk="0" hangingPunct="1">
                <a:lnSpc>
                  <a:spcPct val="90000"/>
                </a:lnSpc>
                <a:spcBef>
                  <a:spcPts val="0"/>
                </a:spcBef>
                <a:spcAft>
                  <a:spcPts val="0"/>
                </a:spcAft>
                <a:buClrTx/>
                <a:buSzTx/>
                <a:buFontTx/>
                <a:buNone/>
                <a:tabLst/>
                <a:defRPr/>
              </a:pPr>
              <a:t>16</a:t>
            </a:fld>
            <a:endParaRPr kumimoji="0" lang="en-US" sz="654" b="0" i="0" u="none" strike="noStrike" kern="1200" cap="none" spc="0" normalizeH="0" baseline="0" noProof="0">
              <a:ln>
                <a:noFill/>
              </a:ln>
              <a:gradFill>
                <a:gsLst>
                  <a:gs pos="31624">
                    <a:srgbClr val="505050"/>
                  </a:gs>
                  <a:gs pos="45000">
                    <a:srgbClr val="505050"/>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107474031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90244495"/>
              </p:ext>
            </p:extLst>
          </p:nvPr>
        </p:nvGraphicFramePr>
        <p:xfrm>
          <a:off x="228600" y="685801"/>
          <a:ext cx="11734800" cy="5943600"/>
        </p:xfrm>
        <a:graphic>
          <a:graphicData uri="http://schemas.openxmlformats.org/drawingml/2006/table">
            <a:tbl>
              <a:tblPr firstRow="1" bandRow="1">
                <a:tableStyleId>{2D5ABB26-0587-4C30-8999-92F81FD0307C}</a:tableStyleId>
              </a:tblPr>
              <a:tblGrid>
                <a:gridCol w="1532106">
                  <a:extLst>
                    <a:ext uri="{9D8B030D-6E8A-4147-A177-3AD203B41FA5}">
                      <a16:colId xmlns:a16="http://schemas.microsoft.com/office/drawing/2014/main" val="3894452962"/>
                    </a:ext>
                  </a:extLst>
                </a:gridCol>
                <a:gridCol w="10202694">
                  <a:extLst>
                    <a:ext uri="{9D8B030D-6E8A-4147-A177-3AD203B41FA5}">
                      <a16:colId xmlns:a16="http://schemas.microsoft.com/office/drawing/2014/main" val="1396012559"/>
                    </a:ext>
                  </a:extLst>
                </a:gridCol>
              </a:tblGrid>
              <a:tr h="15215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u="none" strike="noStrike" kern="0" cap="none" spc="0" normalizeH="0" baseline="0" noProof="0">
                          <a:ln>
                            <a:noFill/>
                          </a:ln>
                          <a:solidFill>
                            <a:schemeClr val="bg1"/>
                          </a:solidFill>
                          <a:effectLst/>
                          <a:uLnTx/>
                          <a:uFillTx/>
                        </a:rPr>
                        <a:t>Engine</a:t>
                      </a:r>
                      <a:endParaRPr kumimoji="0" lang="en-US" sz="1000" b="1" i="0" u="none" strike="noStrike" kern="0" cap="none" spc="0" normalizeH="0" baseline="0" noProof="0">
                        <a:ln>
                          <a:noFill/>
                        </a:ln>
                        <a:solidFill>
                          <a:schemeClr val="bg1"/>
                        </a:solidFill>
                        <a:effectLst/>
                        <a:uLnTx/>
                        <a:uFillTx/>
                        <a:latin typeface="+mn-lt"/>
                        <a:ea typeface="+mn-ea"/>
                        <a:cs typeface="Arial" panose="020B0604020202020204" pitchFamily="34" charset="0"/>
                      </a:endParaRPr>
                    </a:p>
                  </a:txBody>
                  <a:tcPr marL="90535" marR="90535" anchor="b">
                    <a:lnL w="6350" cap="flat" cmpd="sng" algn="ctr">
                      <a:solidFill>
                        <a:srgbClr val="01178F"/>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rgbClr val="01178F"/>
                      </a:solidFill>
                      <a:prstDash val="solid"/>
                      <a:round/>
                      <a:headEnd type="none" w="med" len="med"/>
                      <a:tailEnd type="none" w="med" len="med"/>
                    </a:lnT>
                    <a:lnB w="6350" cap="flat" cmpd="sng" algn="ctr">
                      <a:noFill/>
                      <a:prstDash val="solid"/>
                      <a:round/>
                      <a:headEnd type="none" w="med" len="med"/>
                      <a:tailEnd type="none" w="med" len="med"/>
                    </a:lnB>
                    <a:solidFill>
                      <a:srgbClr val="01178F"/>
                    </a:solidFill>
                  </a:tcPr>
                </a:tc>
                <a:tc>
                  <a:txBody>
                    <a:bodyPr/>
                    <a:lstStyle/>
                    <a:p>
                      <a:pPr algn="ctr"/>
                      <a:r>
                        <a:rPr kumimoji="0" lang="en-US" sz="1000" b="1" u="none" strike="noStrike" kern="0" cap="none" spc="0" normalizeH="0" baseline="0">
                          <a:ln>
                            <a:noFill/>
                          </a:ln>
                          <a:solidFill>
                            <a:schemeClr val="bg1"/>
                          </a:solidFill>
                          <a:effectLst/>
                          <a:uLnTx/>
                          <a:uFillTx/>
                        </a:rPr>
                        <a:t>FY18 Big Rocks</a:t>
                      </a:r>
                      <a:endParaRPr kumimoji="0" lang="en-US" sz="1000" b="1" u="none" strike="noStrike" kern="0" cap="none" spc="0" normalizeH="0" baseline="0">
                        <a:ln>
                          <a:noFill/>
                        </a:ln>
                        <a:solidFill>
                          <a:schemeClr val="bg1"/>
                        </a:solidFill>
                        <a:effectLst/>
                        <a:uLnTx/>
                        <a:uFillTx/>
                        <a:latin typeface="+mn-lt"/>
                        <a:ea typeface="+mn-ea"/>
                        <a:cs typeface="Arial" panose="020B0604020202020204" pitchFamily="34" charset="0"/>
                      </a:endParaRPr>
                    </a:p>
                  </a:txBody>
                  <a:tcPr marL="90535" marR="90535" anchor="b">
                    <a:lnL w="6350" cap="flat" cmpd="sng" algn="ctr">
                      <a:solidFill>
                        <a:schemeClr val="bg1"/>
                      </a:solidFill>
                      <a:prstDash val="solid"/>
                      <a:round/>
                      <a:headEnd type="none" w="med" len="med"/>
                      <a:tailEnd type="none" w="med" len="med"/>
                    </a:lnL>
                    <a:lnR w="6350" cap="flat" cmpd="sng" algn="ctr">
                      <a:solidFill>
                        <a:srgbClr val="01178F"/>
                      </a:solidFill>
                      <a:prstDash val="solid"/>
                      <a:round/>
                      <a:headEnd type="none" w="med" len="med"/>
                      <a:tailEnd type="none" w="med" len="med"/>
                    </a:lnR>
                    <a:lnT w="6350" cap="flat" cmpd="sng" algn="ctr">
                      <a:solidFill>
                        <a:srgbClr val="01178F"/>
                      </a:solidFill>
                      <a:prstDash val="solid"/>
                      <a:round/>
                      <a:headEnd type="none" w="med" len="med"/>
                      <a:tailEnd type="none" w="med" len="med"/>
                    </a:lnT>
                    <a:lnB w="6350" cap="flat" cmpd="sng" algn="ctr">
                      <a:noFill/>
                      <a:prstDash val="solid"/>
                      <a:round/>
                      <a:headEnd type="none" w="med" len="med"/>
                      <a:tailEnd type="none" w="med" len="med"/>
                    </a:lnB>
                    <a:solidFill>
                      <a:srgbClr val="01178F"/>
                    </a:solidFill>
                  </a:tcPr>
                </a:tc>
                <a:extLst>
                  <a:ext uri="{0D108BD9-81ED-4DB2-BD59-A6C34878D82A}">
                    <a16:rowId xmlns:a16="http://schemas.microsoft.com/office/drawing/2014/main" val="2242328954"/>
                  </a:ext>
                </a:extLst>
              </a:tr>
              <a:tr h="271021">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u="none" strike="noStrike" kern="0" cap="none" spc="0" normalizeH="0" baseline="0" noProof="0">
                          <a:ln>
                            <a:noFill/>
                          </a:ln>
                          <a:effectLst/>
                          <a:uLnTx/>
                          <a:uFillTx/>
                        </a:rPr>
                        <a:t>Cloud Ready</a:t>
                      </a:r>
                      <a:endParaRPr kumimoji="0" lang="en-US" sz="1000" b="1" u="none" strike="noStrike" kern="0" cap="none" spc="0" normalizeH="0" baseline="0" noProof="0">
                        <a:ln>
                          <a:noFill/>
                        </a:ln>
                        <a:solidFill>
                          <a:srgbClr val="FFFFFF"/>
                        </a:solidFill>
                        <a:effectLst/>
                        <a:uLnTx/>
                        <a:uFillTx/>
                        <a:latin typeface="+mn-lt"/>
                        <a:cs typeface="Arial" panose="020B0604020202020204" pitchFamily="34" charset="0"/>
                      </a:endParaRP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Expand national reach thru virtual engagements &amp; scale program thru </a:t>
                      </a:r>
                      <a:r>
                        <a:rPr lang="en-US" sz="1000" u="none" strike="noStrike" kern="1200" err="1">
                          <a:solidFill>
                            <a:schemeClr val="tx1"/>
                          </a:solidFill>
                          <a:effectLst/>
                          <a:latin typeface="+mn-lt"/>
                          <a:ea typeface="+mn-ea"/>
                          <a:cs typeface="+mn-cs"/>
                        </a:rPr>
                        <a:t>Disti</a:t>
                      </a:r>
                      <a:r>
                        <a:rPr lang="en-US" sz="1000" u="none" strike="noStrike" kern="1200">
                          <a:solidFill>
                            <a:schemeClr val="tx1"/>
                          </a:solidFill>
                          <a:effectLst/>
                          <a:latin typeface="+mn-lt"/>
                          <a:ea typeface="+mn-ea"/>
                          <a:cs typeface="+mn-cs"/>
                        </a:rPr>
                        <a:t>/VAR enablement engines</a:t>
                      </a: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Woman in Cloud accelerator to grow and nurture 20 women owned tech businesses in WA state</a:t>
                      </a: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134375316"/>
                  </a:ext>
                </a:extLst>
              </a:tr>
              <a:tr h="38989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u="none" strike="noStrike" kern="0" cap="none" spc="0" normalizeH="0" baseline="0" noProof="0">
                          <a:ln>
                            <a:noFill/>
                          </a:ln>
                          <a:effectLst/>
                          <a:uLnTx/>
                          <a:uFillTx/>
                        </a:rPr>
                        <a:t>MPN</a:t>
                      </a:r>
                      <a:endParaRPr kumimoji="0" lang="en-US" sz="1000" b="1" u="none" strike="noStrike" kern="0" cap="none" spc="0" normalizeH="0" baseline="0" noProof="0">
                        <a:ln>
                          <a:noFill/>
                        </a:ln>
                        <a:solidFill>
                          <a:srgbClr val="FFFFFF"/>
                        </a:solidFill>
                        <a:effectLst/>
                        <a:uLnTx/>
                        <a:uFillTx/>
                        <a:latin typeface="+mn-lt"/>
                        <a:cs typeface="Arial" panose="020B0604020202020204" pitchFamily="34" charset="0"/>
                      </a:endParaRP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MPN Roadshow to be expanded to local offices (in addition to stores) w/local sales teams </a:t>
                      </a: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MPN 101 video </a:t>
                      </a: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MPN Quarterly Newsletter</a:t>
                      </a: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28368756"/>
                  </a:ext>
                </a:extLst>
              </a:tr>
              <a:tr h="38989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u="none" strike="noStrike" kern="0" cap="none" spc="0" normalizeH="0" baseline="0" noProof="0">
                          <a:ln>
                            <a:noFill/>
                          </a:ln>
                          <a:effectLst/>
                          <a:uLnTx/>
                          <a:uFillTx/>
                        </a:rPr>
                        <a:t>P-Seller</a:t>
                      </a:r>
                      <a:endParaRPr kumimoji="0" lang="en-US" sz="1000" b="1" u="none" strike="noStrike" kern="0" cap="none" spc="0" normalizeH="0" baseline="0" noProof="0">
                        <a:ln>
                          <a:noFill/>
                        </a:ln>
                        <a:solidFill>
                          <a:srgbClr val="FFFFFF"/>
                        </a:solidFill>
                        <a:effectLst/>
                        <a:uLnTx/>
                        <a:uFillTx/>
                        <a:latin typeface="+mn-lt"/>
                        <a:cs typeface="Arial" panose="020B0604020202020204" pitchFamily="34" charset="0"/>
                      </a:endParaRP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Increase P-CSA footprint by x% through </a:t>
                      </a:r>
                      <a:r>
                        <a:rPr lang="en-US" sz="1000" u="none" strike="noStrike" kern="1200" err="1">
                          <a:solidFill>
                            <a:schemeClr val="tx1"/>
                          </a:solidFill>
                          <a:effectLst/>
                          <a:latin typeface="+mn-lt"/>
                          <a:ea typeface="+mn-ea"/>
                          <a:cs typeface="+mn-cs"/>
                        </a:rPr>
                        <a:t>bootcamps</a:t>
                      </a:r>
                      <a:endParaRPr lang="en-US" sz="1000" u="none" strike="noStrike" kern="1200">
                        <a:solidFill>
                          <a:schemeClr val="tx1"/>
                        </a:solidFill>
                        <a:effectLst/>
                        <a:latin typeface="+mn-lt"/>
                        <a:ea typeface="+mn-ea"/>
                        <a:cs typeface="+mn-cs"/>
                      </a:endParaRP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Ready ISV channel for P-Seller attached (to ensure co-sell Ready)</a:t>
                      </a: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Launch P-LSS role</a:t>
                      </a: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12724105"/>
                  </a:ext>
                </a:extLst>
              </a:tr>
              <a:tr h="271021">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u="none" strike="noStrike" kern="0" cap="none" spc="0" normalizeH="0" baseline="0" noProof="0">
                          <a:ln>
                            <a:noFill/>
                          </a:ln>
                          <a:effectLst/>
                          <a:uLnTx/>
                          <a:uFillTx/>
                        </a:rPr>
                        <a:t>Storytelling</a:t>
                      </a:r>
                      <a:endParaRPr kumimoji="0" lang="en-US" sz="1000" b="1" u="none" strike="noStrike" kern="0" cap="none" spc="0" normalizeH="0" baseline="0" noProof="0">
                        <a:ln>
                          <a:noFill/>
                        </a:ln>
                        <a:solidFill>
                          <a:srgbClr val="FFFFFF"/>
                        </a:solidFill>
                        <a:effectLst/>
                        <a:uLnTx/>
                        <a:uFillTx/>
                        <a:latin typeface="+mn-lt"/>
                        <a:cs typeface="Arial" panose="020B0604020202020204" pitchFamily="34" charset="0"/>
                      </a:endParaRP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900" kern="1200" cap="none" spc="0" baseline="0">
                          <a:ln>
                            <a:noFill/>
                          </a:ln>
                          <a:effectLst/>
                        </a:rPr>
                        <a:t>Tie </a:t>
                      </a:r>
                      <a:r>
                        <a:rPr lang="en-US" sz="1000" u="none" strike="noStrike" kern="1200">
                          <a:solidFill>
                            <a:schemeClr val="tx1"/>
                          </a:solidFill>
                          <a:effectLst/>
                          <a:latin typeface="+mn-lt"/>
                          <a:ea typeface="+mn-ea"/>
                          <a:cs typeface="+mn-cs"/>
                        </a:rPr>
                        <a:t>directly to GTM Campaigns to allow for direct touch/access with partners</a:t>
                      </a: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Start separate channel of </a:t>
                      </a:r>
                      <a:r>
                        <a:rPr lang="en-US" sz="900" kern="1200" cap="none" spc="0" baseline="0">
                          <a:ln>
                            <a:noFill/>
                          </a:ln>
                          <a:effectLst/>
                        </a:rPr>
                        <a:t>case studies to broaden and increase our scope of partner storytelling</a:t>
                      </a:r>
                      <a:endParaRPr lang="en-US" sz="900" b="0" kern="1200" cap="none" spc="0" baseline="0">
                        <a:ln>
                          <a:noFill/>
                        </a:ln>
                        <a:solidFill>
                          <a:srgbClr val="080808"/>
                        </a:solidFill>
                        <a:effectLst/>
                        <a:latin typeface="+mn-lt"/>
                        <a:ea typeface="+mn-ea"/>
                        <a:cs typeface="Arial" panose="020B0604020202020204" pitchFamily="34" charset="0"/>
                      </a:endParaRP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39316633"/>
                  </a:ext>
                </a:extLst>
              </a:tr>
              <a:tr h="746497">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u="none" strike="noStrike" kern="0" cap="none" spc="0" normalizeH="0" baseline="0" noProof="0">
                          <a:ln>
                            <a:noFill/>
                          </a:ln>
                          <a:effectLst/>
                          <a:uLnTx/>
                          <a:uFillTx/>
                        </a:rPr>
                        <a:t>Microsoft Partner Events</a:t>
                      </a:r>
                      <a:endParaRPr kumimoji="0" lang="en-US" sz="1000" b="1" u="none" strike="noStrike" kern="0" cap="none" spc="0" normalizeH="0" baseline="0" noProof="0">
                        <a:ln>
                          <a:noFill/>
                        </a:ln>
                        <a:solidFill>
                          <a:srgbClr val="FFFFFF"/>
                        </a:solidFill>
                        <a:effectLst/>
                        <a:uLnTx/>
                        <a:uFillTx/>
                        <a:latin typeface="+mn-lt"/>
                        <a:cs typeface="Arial" panose="020B0604020202020204" pitchFamily="34" charset="0"/>
                      </a:endParaRP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Increase scope to include partner experience at Microsoft marquee events</a:t>
                      </a: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Provide governance over </a:t>
                      </a:r>
                      <a:r>
                        <a:rPr lang="en-US" sz="1000" u="none" strike="noStrike" kern="1200" err="1">
                          <a:solidFill>
                            <a:schemeClr val="tx1"/>
                          </a:solidFill>
                          <a:effectLst/>
                          <a:latin typeface="+mn-lt"/>
                          <a:ea typeface="+mn-ea"/>
                          <a:cs typeface="+mn-cs"/>
                        </a:rPr>
                        <a:t>OCP</a:t>
                      </a:r>
                      <a:r>
                        <a:rPr lang="en-US" sz="1000" u="none" strike="noStrike" kern="1200">
                          <a:solidFill>
                            <a:schemeClr val="tx1"/>
                          </a:solidFill>
                          <a:effectLst/>
                          <a:latin typeface="+mn-lt"/>
                          <a:ea typeface="+mn-ea"/>
                          <a:cs typeface="+mn-cs"/>
                        </a:rPr>
                        <a:t> events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1" kern="1200" cap="none" spc="0" baseline="0">
                          <a:ln>
                            <a:noFill/>
                          </a:ln>
                          <a:effectLst/>
                        </a:rPr>
                        <a:t>Inspire:</a:t>
                      </a:r>
                    </a:p>
                    <a:p>
                      <a:pPr marL="228600" marR="0" lvl="0" indent="-152400" algn="l" defTabSz="663714" rtl="0" eaLnBrk="1" fontAlgn="ctr" latinLnBrk="0" hangingPunct="1">
                        <a:lnSpc>
                          <a:spcPct val="100000"/>
                        </a:lnSpc>
                        <a:spcBef>
                          <a:spcPts val="100"/>
                        </a:spcBef>
                        <a:spcAft>
                          <a:spcPts val="200"/>
                        </a:spcAft>
                        <a:buClr>
                          <a:srgbClr val="000000"/>
                        </a:buClr>
                        <a:buSzPts val="800"/>
                        <a:buFont typeface="Arial" panose="020B0604020202020204" pitchFamily="34" charset="0"/>
                        <a:buChar char="–"/>
                        <a:tabLst>
                          <a:tab pos="295275" algn="l"/>
                        </a:tabLst>
                        <a:defRPr/>
                      </a:pPr>
                      <a:r>
                        <a:rPr lang="en-US" sz="1000" u="none" strike="noStrike" kern="1200">
                          <a:solidFill>
                            <a:schemeClr val="tx1"/>
                          </a:solidFill>
                          <a:effectLst/>
                          <a:latin typeface="+mn-lt"/>
                          <a:ea typeface="+mn-ea"/>
                          <a:cs typeface="+mn-cs"/>
                        </a:rPr>
                        <a:t>Re-vamp US-specific content sessions (# and topics) for a broader experience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000" b="1" kern="1200" cap="none" spc="0" baseline="0">
                          <a:ln>
                            <a:noFill/>
                          </a:ln>
                          <a:effectLst/>
                        </a:rPr>
                        <a:t>Partner Briefings:</a:t>
                      </a:r>
                    </a:p>
                    <a:p>
                      <a:pPr marL="228600" marR="0" lvl="0" indent="-152400" algn="l" defTabSz="663714" rtl="0" eaLnBrk="1" fontAlgn="ctr" latinLnBrk="0" hangingPunct="1">
                        <a:lnSpc>
                          <a:spcPct val="100000"/>
                        </a:lnSpc>
                        <a:spcBef>
                          <a:spcPts val="100"/>
                        </a:spcBef>
                        <a:spcAft>
                          <a:spcPts val="200"/>
                        </a:spcAft>
                        <a:buClr>
                          <a:srgbClr val="000000"/>
                        </a:buClr>
                        <a:buSzPts val="800"/>
                        <a:buFont typeface="Arial" panose="020B0604020202020204" pitchFamily="34" charset="0"/>
                        <a:buChar char="–"/>
                        <a:tabLst>
                          <a:tab pos="295275" algn="l"/>
                        </a:tabLst>
                        <a:defRPr/>
                      </a:pPr>
                      <a:r>
                        <a:rPr lang="en-US" sz="1000" u="none" strike="noStrike" kern="1200">
                          <a:solidFill>
                            <a:schemeClr val="tx1"/>
                          </a:solidFill>
                          <a:effectLst/>
                          <a:latin typeface="+mn-lt"/>
                          <a:ea typeface="+mn-ea"/>
                          <a:cs typeface="+mn-cs"/>
                        </a:rPr>
                        <a:t>Regain momentum with partner briefings as an official Microsoft event/touchpoint</a:t>
                      </a: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148112858"/>
                  </a:ext>
                </a:extLst>
              </a:tr>
              <a:tr h="15215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u="none" strike="noStrike" kern="0" cap="none" spc="0" normalizeH="0" baseline="0" noProof="0" err="1">
                          <a:ln>
                            <a:noFill/>
                          </a:ln>
                          <a:effectLst/>
                          <a:uLnTx/>
                          <a:uFillTx/>
                        </a:rPr>
                        <a:t>Comms</a:t>
                      </a:r>
                      <a:endParaRPr kumimoji="0" lang="en-US" sz="1000" b="1" u="none" strike="noStrike" kern="0" cap="none" spc="0" normalizeH="0" baseline="0" noProof="0">
                        <a:ln>
                          <a:noFill/>
                        </a:ln>
                        <a:solidFill>
                          <a:srgbClr val="FFFFFF"/>
                        </a:solidFill>
                        <a:effectLst/>
                        <a:uLnTx/>
                        <a:uFillTx/>
                        <a:latin typeface="+mn-lt"/>
                        <a:cs typeface="Arial" panose="020B0604020202020204" pitchFamily="34" charset="0"/>
                      </a:endParaRP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Streamline and modernize To Partner business </a:t>
                      </a:r>
                      <a:r>
                        <a:rPr lang="en-US" sz="1000" u="none" strike="noStrike" kern="1200" err="1">
                          <a:solidFill>
                            <a:schemeClr val="tx1"/>
                          </a:solidFill>
                          <a:effectLst/>
                          <a:latin typeface="+mn-lt"/>
                          <a:ea typeface="+mn-ea"/>
                          <a:cs typeface="+mn-cs"/>
                        </a:rPr>
                        <a:t>Comms</a:t>
                      </a:r>
                      <a:r>
                        <a:rPr lang="en-US" sz="1000" u="none" strike="noStrike" kern="1200">
                          <a:solidFill>
                            <a:schemeClr val="tx1"/>
                          </a:solidFill>
                          <a:effectLst/>
                          <a:latin typeface="+mn-lt"/>
                          <a:ea typeface="+mn-ea"/>
                          <a:cs typeface="+mn-cs"/>
                        </a:rPr>
                        <a:t> so that Partners receive right information at right time</a:t>
                      </a: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95611669"/>
                  </a:ext>
                </a:extLst>
              </a:tr>
              <a:tr h="508759">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u="none" strike="noStrike" kern="0" cap="none" spc="0" normalizeH="0" baseline="0" noProof="0">
                          <a:ln>
                            <a:noFill/>
                          </a:ln>
                          <a:effectLst/>
                          <a:uLnTx/>
                          <a:uFillTx/>
                        </a:rPr>
                        <a:t>Global Incentives</a:t>
                      </a:r>
                      <a:endParaRPr kumimoji="0" lang="en-US" sz="1000" b="1" u="none" strike="noStrike" kern="0" cap="none" spc="0" normalizeH="0" baseline="0" noProof="0">
                        <a:ln>
                          <a:noFill/>
                        </a:ln>
                        <a:solidFill>
                          <a:srgbClr val="FFFFFF"/>
                        </a:solidFill>
                        <a:effectLst/>
                        <a:uLnTx/>
                        <a:uFillTx/>
                        <a:latin typeface="+mn-lt"/>
                        <a:cs typeface="Arial" panose="020B0604020202020204" pitchFamily="34" charset="0"/>
                      </a:endParaRP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Influence simplification:</a:t>
                      </a:r>
                    </a:p>
                    <a:p>
                      <a:pPr marL="276225" marR="0" lvl="0" indent="-1428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tab pos="295275" algn="l"/>
                        </a:tabLst>
                        <a:defRPr/>
                      </a:pPr>
                      <a:r>
                        <a:rPr lang="en-US" sz="1000" u="none" strike="noStrike" kern="1200">
                          <a:solidFill>
                            <a:schemeClr val="tx1"/>
                          </a:solidFill>
                          <a:effectLst/>
                          <a:latin typeface="+mn-lt"/>
                          <a:ea typeface="+mn-ea"/>
                          <a:cs typeface="+mn-cs"/>
                        </a:rPr>
                        <a:t>Reduction of levers/simplified design</a:t>
                      </a:r>
                    </a:p>
                    <a:p>
                      <a:pPr marL="276225" marR="0" lvl="0" indent="-142875" algn="l" defTabSz="663714" rtl="0" eaLnBrk="1" fontAlgn="ctr" latinLnBrk="0" hangingPunct="1">
                        <a:lnSpc>
                          <a:spcPct val="100000"/>
                        </a:lnSpc>
                        <a:spcBef>
                          <a:spcPts val="200"/>
                        </a:spcBef>
                        <a:spcAft>
                          <a:spcPts val="0"/>
                        </a:spcAft>
                        <a:buClr>
                          <a:srgbClr val="000000"/>
                        </a:buClr>
                        <a:buSzPts val="800"/>
                        <a:buFont typeface="Arial" panose="020B0604020202020204" pitchFamily="34" charset="0"/>
                        <a:buChar char="–"/>
                        <a:tabLst>
                          <a:tab pos="295275" algn="l"/>
                        </a:tabLst>
                        <a:defRPr/>
                      </a:pPr>
                      <a:r>
                        <a:rPr lang="en-US" sz="1000" u="none" strike="noStrike" kern="1200">
                          <a:solidFill>
                            <a:schemeClr val="tx1"/>
                          </a:solidFill>
                          <a:effectLst/>
                          <a:latin typeface="+mn-lt"/>
                          <a:ea typeface="+mn-ea"/>
                          <a:cs typeface="+mn-cs"/>
                        </a:rPr>
                        <a:t>Profitability opportunity for top partners</a:t>
                      </a: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Focus on premium Cloud SKUs</a:t>
                      </a: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539747100"/>
                  </a:ext>
                </a:extLst>
              </a:tr>
              <a:tr h="627628">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u="none" strike="noStrike" kern="0" cap="none" spc="0" normalizeH="0" baseline="0" noProof="0">
                          <a:ln>
                            <a:noFill/>
                          </a:ln>
                          <a:effectLst/>
                          <a:uLnTx/>
                          <a:uFillTx/>
                        </a:rPr>
                        <a:t>Local Accelerators</a:t>
                      </a:r>
                      <a:endParaRPr kumimoji="0" lang="en-US" sz="1000" b="1" u="none" strike="noStrike" kern="0" cap="none" spc="0" normalizeH="0" baseline="0" noProof="0">
                        <a:ln>
                          <a:noFill/>
                        </a:ln>
                        <a:solidFill>
                          <a:srgbClr val="FFFFFF"/>
                        </a:solidFill>
                        <a:effectLst/>
                        <a:uLnTx/>
                        <a:uFillTx/>
                        <a:latin typeface="+mn-lt"/>
                        <a:cs typeface="Arial" panose="020B0604020202020204" pitchFamily="34" charset="0"/>
                      </a:endParaRP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Influence simplification:</a:t>
                      </a:r>
                    </a:p>
                    <a:p>
                      <a:pPr marL="276225" marR="0" lvl="0" indent="-1428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tab pos="295275" algn="l"/>
                        </a:tabLst>
                        <a:defRPr/>
                      </a:pPr>
                      <a:r>
                        <a:rPr lang="en-US" sz="1000" u="none" strike="noStrike" kern="1200">
                          <a:solidFill>
                            <a:schemeClr val="tx1"/>
                          </a:solidFill>
                          <a:effectLst/>
                          <a:latin typeface="+mn-lt"/>
                          <a:ea typeface="+mn-ea"/>
                          <a:cs typeface="+mn-cs"/>
                        </a:rPr>
                        <a:t>Reduction of levers/simplified design</a:t>
                      </a:r>
                    </a:p>
                    <a:p>
                      <a:pPr marL="276225" marR="0" lvl="0" indent="-1428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tab pos="295275" algn="l"/>
                        </a:tabLst>
                        <a:defRPr/>
                      </a:pPr>
                      <a:r>
                        <a:rPr lang="en-US" sz="1000" u="none" strike="noStrike" kern="1200">
                          <a:solidFill>
                            <a:schemeClr val="tx1"/>
                          </a:solidFill>
                          <a:effectLst/>
                          <a:latin typeface="+mn-lt"/>
                          <a:ea typeface="+mn-ea"/>
                          <a:cs typeface="+mn-cs"/>
                        </a:rPr>
                        <a:t>Profitability opportunity for top partners</a:t>
                      </a: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Go big on CSP – 52% of Commercial accelerator dollars focused on CSP</a:t>
                      </a: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Go big on Azure – 33% of all local accelerator dollars focused on Azure</a:t>
                      </a: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266621345"/>
                  </a:ext>
                </a:extLst>
              </a:tr>
              <a:tr h="38989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1" u="none" strike="noStrike" kern="0" cap="none" spc="0" normalizeH="0" baseline="0" noProof="0">
                          <a:ln>
                            <a:noFill/>
                          </a:ln>
                          <a:effectLst/>
                          <a:uLnTx/>
                          <a:uFillTx/>
                        </a:rPr>
                        <a:t>PIE</a:t>
                      </a:r>
                      <a:endParaRPr kumimoji="0" lang="en-US" sz="1000" b="1" u="none" strike="noStrike" kern="0" cap="none" spc="0" normalizeH="0" baseline="0" noProof="0">
                        <a:ln>
                          <a:noFill/>
                        </a:ln>
                        <a:solidFill>
                          <a:srgbClr val="FFFFFF"/>
                        </a:solidFill>
                        <a:effectLst/>
                        <a:uLnTx/>
                        <a:uFillTx/>
                        <a:latin typeface="+mn-lt"/>
                        <a:cs typeface="Arial" panose="020B0604020202020204" pitchFamily="34" charset="0"/>
                      </a:endParaRP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Launch Go Fast – Azure and Go SQL</a:t>
                      </a: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Deeply link Dynamics to Azure campaign and Cloud App </a:t>
                      </a:r>
                      <a:r>
                        <a:rPr lang="en-US" sz="1000" u="none" strike="noStrike" kern="1200" err="1">
                          <a:solidFill>
                            <a:schemeClr val="tx1"/>
                          </a:solidFill>
                          <a:effectLst/>
                          <a:latin typeface="+mn-lt"/>
                          <a:ea typeface="+mn-ea"/>
                          <a:cs typeface="+mn-cs"/>
                        </a:rPr>
                        <a:t>Hackfest</a:t>
                      </a:r>
                      <a:r>
                        <a:rPr lang="en-US" sz="1000" u="none" strike="noStrike" kern="1200">
                          <a:solidFill>
                            <a:schemeClr val="tx1"/>
                          </a:solidFill>
                          <a:effectLst/>
                          <a:latin typeface="+mn-lt"/>
                          <a:ea typeface="+mn-ea"/>
                          <a:cs typeface="+mn-cs"/>
                        </a:rPr>
                        <a:t> campaign to Azure Everywhere use</a:t>
                      </a:r>
                    </a:p>
                    <a:p>
                      <a:pPr marL="92075" marR="0" lvl="0" indent="-92075" algn="l" defTabSz="663714" rtl="0" eaLnBrk="1" fontAlgn="ctr" latinLnBrk="0" hangingPunct="1">
                        <a:lnSpc>
                          <a:spcPct val="100000"/>
                        </a:lnSpc>
                        <a:spcBef>
                          <a:spcPts val="200"/>
                        </a:spcBef>
                        <a:spcAft>
                          <a:spcPts val="0"/>
                        </a:spcAft>
                        <a:buClr>
                          <a:srgbClr val="000000"/>
                        </a:buClr>
                        <a:buSzPct val="100000"/>
                        <a:buFont typeface="Arial" panose="020B0604020202020204" pitchFamily="34" charset="0"/>
                        <a:buChar char="•"/>
                        <a:tabLst/>
                        <a:defRPr/>
                      </a:pPr>
                      <a:r>
                        <a:rPr lang="en-US" sz="1000" u="none" strike="noStrike" kern="1200">
                          <a:solidFill>
                            <a:schemeClr val="tx1"/>
                          </a:solidFill>
                          <a:effectLst/>
                          <a:latin typeface="+mn-lt"/>
                          <a:ea typeface="+mn-ea"/>
                          <a:cs typeface="+mn-cs"/>
                        </a:rPr>
                        <a:t>Improve PIE Operations by transitioning to dedicated resource</a:t>
                      </a:r>
                    </a:p>
                  </a:txBody>
                  <a:tcPr marL="90535" marR="90535"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762850043"/>
                  </a:ext>
                </a:extLst>
              </a:tr>
            </a:tbl>
          </a:graphicData>
        </a:graphic>
      </p:graphicFrame>
      <p:sp>
        <p:nvSpPr>
          <p:cNvPr id="2" name="Title 1"/>
          <p:cNvSpPr>
            <a:spLocks noGrp="1"/>
          </p:cNvSpPr>
          <p:nvPr>
            <p:ph type="title"/>
          </p:nvPr>
        </p:nvSpPr>
        <p:spPr/>
        <p:txBody>
          <a:bodyPr/>
          <a:lstStyle/>
          <a:p>
            <a:r>
              <a:rPr lang="en-US"/>
              <a:t>US OCP – Q2-Q4 Big Rocks | Partner Engines</a:t>
            </a:r>
          </a:p>
        </p:txBody>
      </p:sp>
      <p:sp>
        <p:nvSpPr>
          <p:cNvPr id="3" name="Slide Number Placeholder 2">
            <a:extLst>
              <a:ext uri="{FF2B5EF4-FFF2-40B4-BE49-F238E27FC236}">
                <a16:creationId xmlns:a16="http://schemas.microsoft.com/office/drawing/2014/main" id="{B132D1AD-1A37-457D-8CDB-C7B986C9F6EF}"/>
              </a:ext>
            </a:extLst>
          </p:cNvPr>
          <p:cNvSpPr>
            <a:spLocks noGrp="1"/>
          </p:cNvSpPr>
          <p:nvPr>
            <p:ph type="sldNum" sz="quarter" idx="4"/>
          </p:nvPr>
        </p:nvSpPr>
        <p:spPr/>
        <p:txBody>
          <a:bodyPr/>
          <a:lstStyle/>
          <a:p>
            <a:pPr defTabSz="807385">
              <a:lnSpc>
                <a:spcPct val="90000"/>
              </a:lnSpc>
            </a:pPr>
            <a:fld id="{2BDEB1D2-51A7-4905-969F-F05A60425C66}" type="slidenum">
              <a:rPr lang="en-US" smtClean="0"/>
              <a:pPr defTabSz="807385">
                <a:lnSpc>
                  <a:spcPct val="90000"/>
                </a:lnSpc>
              </a:pPr>
              <a:t>17</a:t>
            </a:fld>
            <a:endParaRPr lang="en-US"/>
          </a:p>
        </p:txBody>
      </p:sp>
    </p:spTree>
    <p:extLst>
      <p:ext uri="{BB962C8B-B14F-4D97-AF65-F5344CB8AC3E}">
        <p14:creationId xmlns:p14="http://schemas.microsoft.com/office/powerpoint/2010/main" val="271657968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273549696"/>
              </p:ext>
            </p:extLst>
          </p:nvPr>
        </p:nvGraphicFramePr>
        <p:xfrm>
          <a:off x="88892" y="479021"/>
          <a:ext cx="11952438" cy="6515100"/>
        </p:xfrm>
        <a:graphic>
          <a:graphicData uri="http://schemas.openxmlformats.org/drawingml/2006/table">
            <a:tbl>
              <a:tblPr firstRow="1" bandRow="1">
                <a:tableStyleId>{5202B0CA-FC54-4496-8BCA-5EF66A818D29}</a:tableStyleId>
              </a:tblPr>
              <a:tblGrid>
                <a:gridCol w="1682535">
                  <a:extLst>
                    <a:ext uri="{9D8B030D-6E8A-4147-A177-3AD203B41FA5}">
                      <a16:colId xmlns:a16="http://schemas.microsoft.com/office/drawing/2014/main" val="3894452962"/>
                    </a:ext>
                  </a:extLst>
                </a:gridCol>
                <a:gridCol w="10269903">
                  <a:extLst>
                    <a:ext uri="{9D8B030D-6E8A-4147-A177-3AD203B41FA5}">
                      <a16:colId xmlns:a16="http://schemas.microsoft.com/office/drawing/2014/main" val="1396012559"/>
                    </a:ext>
                  </a:extLst>
                </a:gridCol>
              </a:tblGrid>
              <a:tr h="187980">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900" b="1" u="none" strike="noStrike" kern="0" cap="none" spc="0" normalizeH="0" baseline="0" noProof="0">
                          <a:ln>
                            <a:noFill/>
                          </a:ln>
                          <a:solidFill>
                            <a:schemeClr val="tx1"/>
                          </a:solidFill>
                          <a:effectLst/>
                          <a:uLnTx/>
                          <a:uFillTx/>
                          <a:latin typeface="+mn-lt"/>
                          <a:cs typeface="Arial" panose="020B0604020202020204" pitchFamily="34" charset="0"/>
                        </a:rPr>
                        <a:t>Engine</a:t>
                      </a:r>
                      <a:endParaRPr kumimoji="0" lang="en-US" sz="900" b="1" i="0" u="none" strike="noStrike" kern="0" cap="none" spc="0" normalizeH="0" baseline="0" noProof="0">
                        <a:ln>
                          <a:noFill/>
                        </a:ln>
                        <a:solidFill>
                          <a:schemeClr val="tx1"/>
                        </a:solidFill>
                        <a:effectLst/>
                        <a:uLnTx/>
                        <a:uFillTx/>
                        <a:latin typeface="+mn-lt"/>
                        <a:ea typeface="+mn-ea"/>
                        <a:cs typeface="Arial" panose="020B0604020202020204" pitchFamily="34" charset="0"/>
                      </a:endParaRPr>
                    </a:p>
                  </a:txBody>
                  <a:tcPr marL="90535" marR="90535" anchor="b">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noFill/>
                  </a:tcPr>
                </a:tc>
                <a:tc>
                  <a:txBody>
                    <a:bodyPr/>
                    <a:lstStyle/>
                    <a:p>
                      <a:pPr algn="ctr"/>
                      <a:r>
                        <a:rPr kumimoji="0" lang="en-US" sz="900" b="1" u="none" strike="noStrike" kern="0" cap="none" spc="0" normalizeH="0" baseline="0">
                          <a:ln>
                            <a:noFill/>
                          </a:ln>
                          <a:solidFill>
                            <a:schemeClr val="tx1"/>
                          </a:solidFill>
                          <a:effectLst/>
                          <a:uLnTx/>
                          <a:uFillTx/>
                          <a:latin typeface="+mn-lt"/>
                          <a:ea typeface="+mn-ea"/>
                          <a:cs typeface="Arial" panose="020B0604020202020204" pitchFamily="34" charset="0"/>
                        </a:rPr>
                        <a:t>FY18 Big Rocks</a:t>
                      </a:r>
                    </a:p>
                  </a:txBody>
                  <a:tcPr marL="90535" marR="90535" anchor="b">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val="2242328954"/>
                  </a:ext>
                </a:extLst>
              </a:tr>
              <a:tr h="476216">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1" u="none" strike="noStrike" kern="0" cap="none" spc="0" normalizeH="0" baseline="0" noProof="0">
                          <a:ln>
                            <a:noFill/>
                          </a:ln>
                          <a:solidFill>
                            <a:srgbClr val="FFFFFF"/>
                          </a:solidFill>
                          <a:effectLst/>
                          <a:uLnTx/>
                          <a:uFillTx/>
                          <a:latin typeface="+mn-lt"/>
                          <a:cs typeface="Arial" panose="020B0604020202020204" pitchFamily="34" charset="0"/>
                        </a:rPr>
                        <a:t>Cloud Ready</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rgbClr val="01178F"/>
                    </a:solidFill>
                  </a:tcPr>
                </a:tc>
                <a:tc>
                  <a:txBody>
                    <a:bodyPr/>
                    <a:lstStyle/>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Expand national reach of Cloud Ready through virtual engagements</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Scale program through Disti/VAR enablement engines</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Woman in Cloud accelerator to grow and nurture 20 women owned tech businesses in WA state</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2134375316"/>
                  </a:ext>
                </a:extLst>
              </a:tr>
              <a:tr h="476216">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1" u="none" strike="noStrike" kern="0" cap="none" spc="0" normalizeH="0" baseline="0" noProof="0">
                          <a:ln>
                            <a:noFill/>
                          </a:ln>
                          <a:solidFill>
                            <a:srgbClr val="FFFFFF"/>
                          </a:solidFill>
                          <a:effectLst/>
                          <a:uLnTx/>
                          <a:uFillTx/>
                          <a:latin typeface="+mn-lt"/>
                          <a:cs typeface="Arial" panose="020B0604020202020204" pitchFamily="34" charset="0"/>
                        </a:rPr>
                        <a:t>MPN</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rgbClr val="01178F"/>
                    </a:solidFill>
                  </a:tcPr>
                </a:tc>
                <a:tc>
                  <a:txBody>
                    <a:bodyPr/>
                    <a:lstStyle/>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MPN Roadshow to be expanded to local offices (in addition to stores) w/local sales teams </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MPN 101 video </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MPN Quarterly Newsletter</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228368756"/>
                  </a:ext>
                </a:extLst>
              </a:tr>
              <a:tr h="1104475">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1" u="none" strike="noStrike" kern="0" cap="none" spc="0" normalizeH="0" baseline="0" noProof="0">
                          <a:ln>
                            <a:noFill/>
                          </a:ln>
                          <a:solidFill>
                            <a:srgbClr val="FFFFFF"/>
                          </a:solidFill>
                          <a:effectLst/>
                          <a:uLnTx/>
                          <a:uFillTx/>
                          <a:latin typeface="+mn-lt"/>
                          <a:cs typeface="Arial" panose="020B0604020202020204" pitchFamily="34" charset="0"/>
                        </a:rPr>
                        <a:t>P-Seller</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rgbClr val="01178F"/>
                    </a:solidFill>
                  </a:tcPr>
                </a:tc>
                <a:tc>
                  <a:txBody>
                    <a:bodyPr/>
                    <a:lstStyle/>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Update CPI My Insights/Reporting/Finder tools **updated at end of August</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ECM/TCM scale</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Introduce P-Sellers to the field regional events</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Host CSA boot camp October 2-6</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FY18 MPL</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Begin Red carpet process to remove partners from MPL/P-Seller</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Launch P-LSS role</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212724105"/>
                  </a:ext>
                </a:extLst>
              </a:tr>
              <a:tr h="332098">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1" u="none" strike="noStrike" kern="0" cap="none" spc="0" normalizeH="0" baseline="0" noProof="0">
                          <a:ln>
                            <a:noFill/>
                          </a:ln>
                          <a:solidFill>
                            <a:srgbClr val="FFFFFF"/>
                          </a:solidFill>
                          <a:effectLst/>
                          <a:uLnTx/>
                          <a:uFillTx/>
                          <a:latin typeface="+mn-lt"/>
                          <a:cs typeface="Arial" panose="020B0604020202020204" pitchFamily="34" charset="0"/>
                        </a:rPr>
                        <a:t>Storytelling</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rgbClr val="01178F"/>
                    </a:solidFill>
                  </a:tcPr>
                </a:tc>
                <a:tc>
                  <a:txBody>
                    <a:bodyPr/>
                    <a:lstStyle/>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Tie directly to GTM Campaigns to allow for direct touch/access with partners</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Start separate channel of case studies to broaden and increase our scope of partner storytelling</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Utilize budget planners from BGs as a secondary source of budget</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2539316633"/>
                  </a:ext>
                </a:extLst>
              </a:tr>
              <a:tr h="764452">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1" u="none" strike="noStrike" kern="0" cap="none" spc="0" normalizeH="0" baseline="0" noProof="0">
                          <a:ln>
                            <a:noFill/>
                          </a:ln>
                          <a:solidFill>
                            <a:srgbClr val="FFFFFF"/>
                          </a:solidFill>
                          <a:effectLst/>
                          <a:uLnTx/>
                          <a:uFillTx/>
                          <a:latin typeface="+mn-lt"/>
                          <a:cs typeface="Arial" panose="020B0604020202020204" pitchFamily="34" charset="0"/>
                        </a:rPr>
                        <a:t>Microsoft Partner Events</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rgbClr val="01178F"/>
                    </a:solidFill>
                  </a:tcPr>
                </a:tc>
                <a:tc>
                  <a:txBody>
                    <a:bodyPr/>
                    <a:lstStyle/>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Increase scope to include partner experience at Microsoft marquee events</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Provide governance over </a:t>
                      </a:r>
                      <a:r>
                        <a:rPr lang="en-US" sz="800" b="0" kern="1200" cap="none" spc="0" baseline="0" err="1">
                          <a:ln>
                            <a:noFill/>
                          </a:ln>
                          <a:solidFill>
                            <a:srgbClr val="080808"/>
                          </a:solidFill>
                          <a:effectLst/>
                          <a:latin typeface="+mn-lt"/>
                          <a:ea typeface="+mn-ea"/>
                          <a:cs typeface="Arial" panose="020B0604020202020204" pitchFamily="34" charset="0"/>
                        </a:rPr>
                        <a:t>OCP</a:t>
                      </a:r>
                      <a:r>
                        <a:rPr lang="en-US" sz="800" b="0" kern="1200" cap="none" spc="0" baseline="0">
                          <a:ln>
                            <a:noFill/>
                          </a:ln>
                          <a:solidFill>
                            <a:srgbClr val="080808"/>
                          </a:solidFill>
                          <a:effectLst/>
                          <a:latin typeface="+mn-lt"/>
                          <a:ea typeface="+mn-ea"/>
                          <a:cs typeface="Arial" panose="020B0604020202020204" pitchFamily="34" charset="0"/>
                        </a:rPr>
                        <a:t> events</a:t>
                      </a:r>
                    </a:p>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800" b="1" kern="1200" cap="none" spc="0" baseline="0">
                          <a:ln>
                            <a:noFill/>
                          </a:ln>
                          <a:solidFill>
                            <a:srgbClr val="080808"/>
                          </a:solidFill>
                          <a:effectLst/>
                          <a:latin typeface="+mn-lt"/>
                          <a:ea typeface="+mn-ea"/>
                          <a:cs typeface="Arial" panose="020B0604020202020204" pitchFamily="34" charset="0"/>
                        </a:rPr>
                        <a:t>Inspire:</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Create a detailed FTA (first time attendee) program/agenda for US partners</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Re-vamp US-specific content sessions (# and topics) for a broader experience</a:t>
                      </a:r>
                    </a:p>
                    <a:p>
                      <a:pPr marL="0" marR="0" lvl="0" indent="0" algn="l" defTabSz="914400" rtl="0" eaLnBrk="1" fontAlgn="auto" latinLnBrk="0" hangingPunct="1">
                        <a:lnSpc>
                          <a:spcPct val="100000"/>
                        </a:lnSpc>
                        <a:spcBef>
                          <a:spcPts val="0"/>
                        </a:spcBef>
                        <a:spcAft>
                          <a:spcPts val="300"/>
                        </a:spcAft>
                        <a:buClrTx/>
                        <a:buSzTx/>
                        <a:buFont typeface="Arial" panose="020B0604020202020204" pitchFamily="34" charset="0"/>
                        <a:buNone/>
                        <a:tabLst/>
                        <a:defRPr/>
                      </a:pPr>
                      <a:r>
                        <a:rPr lang="en-US" sz="800" b="1" kern="1200" cap="none" spc="0" baseline="0">
                          <a:ln>
                            <a:noFill/>
                          </a:ln>
                          <a:solidFill>
                            <a:srgbClr val="080808"/>
                          </a:solidFill>
                          <a:effectLst/>
                          <a:latin typeface="+mn-lt"/>
                          <a:ea typeface="+mn-ea"/>
                          <a:cs typeface="Arial" panose="020B0604020202020204" pitchFamily="34" charset="0"/>
                        </a:rPr>
                        <a:t>Partner Briefings:</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Regain momentum with partner briefings as an official Microsoft event/touchpoint</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1148112858"/>
                  </a:ext>
                </a:extLst>
              </a:tr>
              <a:tr h="213044">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1" u="none" strike="noStrike" kern="0" cap="none" spc="0" normalizeH="0" baseline="0" noProof="0" err="1">
                          <a:ln>
                            <a:noFill/>
                          </a:ln>
                          <a:solidFill>
                            <a:srgbClr val="FFFFFF"/>
                          </a:solidFill>
                          <a:effectLst/>
                          <a:uLnTx/>
                          <a:uFillTx/>
                          <a:latin typeface="+mn-lt"/>
                          <a:cs typeface="Arial" panose="020B0604020202020204" pitchFamily="34" charset="0"/>
                        </a:rPr>
                        <a:t>Comms</a:t>
                      </a:r>
                      <a:endParaRPr kumimoji="0" lang="en-US" sz="1100" b="1" u="none" strike="noStrike" kern="0" cap="none" spc="0" normalizeH="0" baseline="0" noProof="0">
                        <a:ln>
                          <a:noFill/>
                        </a:ln>
                        <a:solidFill>
                          <a:srgbClr val="FFFFFF"/>
                        </a:solidFill>
                        <a:effectLst/>
                        <a:uLnTx/>
                        <a:uFillTx/>
                        <a:latin typeface="+mn-lt"/>
                        <a:cs typeface="Arial" panose="020B0604020202020204" pitchFamily="34" charset="0"/>
                      </a:endParaRP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rgbClr val="01178F"/>
                    </a:solidFill>
                  </a:tcPr>
                </a:tc>
                <a:tc>
                  <a:txBody>
                    <a:bodyPr/>
                    <a:lstStyle/>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Unified brand, look and feel, and voice</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495611669"/>
                  </a:ext>
                </a:extLst>
              </a:tr>
              <a:tr h="620334">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1" u="none" strike="noStrike" kern="0" cap="none" spc="0" normalizeH="0" baseline="0" noProof="0">
                          <a:ln>
                            <a:noFill/>
                          </a:ln>
                          <a:solidFill>
                            <a:srgbClr val="FFFFFF"/>
                          </a:solidFill>
                          <a:effectLst/>
                          <a:uLnTx/>
                          <a:uFillTx/>
                          <a:latin typeface="+mn-lt"/>
                          <a:cs typeface="Arial" panose="020B0604020202020204" pitchFamily="34" charset="0"/>
                        </a:rPr>
                        <a:t>Global Incentives</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rgbClr val="01178F"/>
                    </a:solidFill>
                  </a:tcPr>
                </a:tc>
                <a:tc>
                  <a:txBody>
                    <a:bodyPr/>
                    <a:lstStyle/>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Influence simplification:</a:t>
                      </a:r>
                    </a:p>
                    <a:p>
                      <a:pPr marL="628633" marR="0" lvl="1"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Reduction of levers/simplified design</a:t>
                      </a:r>
                    </a:p>
                    <a:p>
                      <a:pPr marL="628633" marR="0" lvl="1"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Profitability opportunity for top partners</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Focus on premium Cloud SKUs</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539747100"/>
                  </a:ext>
                </a:extLst>
              </a:tr>
              <a:tr h="764452">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1" u="none" strike="noStrike" kern="0" cap="none" spc="0" normalizeH="0" baseline="0" noProof="0">
                          <a:ln>
                            <a:noFill/>
                          </a:ln>
                          <a:solidFill>
                            <a:srgbClr val="FFFFFF"/>
                          </a:solidFill>
                          <a:effectLst/>
                          <a:uLnTx/>
                          <a:uFillTx/>
                          <a:latin typeface="+mn-lt"/>
                          <a:cs typeface="Arial" panose="020B0604020202020204" pitchFamily="34" charset="0"/>
                        </a:rPr>
                        <a:t>Local Accelerators</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rgbClr val="01178F"/>
                    </a:solidFill>
                  </a:tcPr>
                </a:tc>
                <a:tc>
                  <a:txBody>
                    <a:bodyPr/>
                    <a:lstStyle/>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Influence simplification:</a:t>
                      </a:r>
                    </a:p>
                    <a:p>
                      <a:pPr marL="628633" marR="0" lvl="1"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Reduction of levers/simplified design</a:t>
                      </a:r>
                    </a:p>
                    <a:p>
                      <a:pPr marL="628633" marR="0" lvl="1"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Profitability opportunity for top partners</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Go big on CSP – 52% of Commercial accelerator dollars focused on CSP</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Go big on Azure – 33% of all local accelerator dollars focused on Azure</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4266621345"/>
                  </a:ext>
                </a:extLst>
              </a:tr>
              <a:tr h="476216">
                <a:tc>
                  <a:txBody>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100" b="1" u="none" strike="noStrike" kern="0" cap="none" spc="0" normalizeH="0" baseline="0" noProof="0">
                          <a:ln>
                            <a:noFill/>
                          </a:ln>
                          <a:solidFill>
                            <a:srgbClr val="FFFFFF"/>
                          </a:solidFill>
                          <a:effectLst/>
                          <a:uLnTx/>
                          <a:uFillTx/>
                          <a:latin typeface="+mn-lt"/>
                          <a:cs typeface="Arial" panose="020B0604020202020204" pitchFamily="34" charset="0"/>
                        </a:rPr>
                        <a:t>PIE</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rgbClr val="01178F"/>
                    </a:solidFill>
                  </a:tcPr>
                </a:tc>
                <a:tc>
                  <a:txBody>
                    <a:bodyPr/>
                    <a:lstStyle/>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Launch Go Fast – Azure and Go SQL</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Deeply link Dynamics to Azure campaign and Cloud App </a:t>
                      </a:r>
                      <a:r>
                        <a:rPr lang="en-US" sz="800" b="0" kern="1200" cap="none" spc="0" baseline="0" err="1">
                          <a:ln>
                            <a:noFill/>
                          </a:ln>
                          <a:solidFill>
                            <a:srgbClr val="080808"/>
                          </a:solidFill>
                          <a:effectLst/>
                          <a:latin typeface="+mn-lt"/>
                          <a:ea typeface="+mn-ea"/>
                          <a:cs typeface="Arial" panose="020B0604020202020204" pitchFamily="34" charset="0"/>
                        </a:rPr>
                        <a:t>Hackfest</a:t>
                      </a:r>
                      <a:r>
                        <a:rPr lang="en-US" sz="800" b="0" kern="1200" cap="none" spc="0" baseline="0">
                          <a:ln>
                            <a:noFill/>
                          </a:ln>
                          <a:solidFill>
                            <a:srgbClr val="080808"/>
                          </a:solidFill>
                          <a:effectLst/>
                          <a:latin typeface="+mn-lt"/>
                          <a:ea typeface="+mn-ea"/>
                          <a:cs typeface="Arial" panose="020B0604020202020204" pitchFamily="34" charset="0"/>
                        </a:rPr>
                        <a:t> campaign to Azure Everywhere use</a:t>
                      </a:r>
                    </a:p>
                    <a:p>
                      <a:pPr marL="171450" marR="0" lvl="0" indent="-171450" algn="l" defTabSz="914400"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800" b="0" kern="1200" cap="none" spc="0" baseline="0">
                          <a:ln>
                            <a:noFill/>
                          </a:ln>
                          <a:solidFill>
                            <a:srgbClr val="080808"/>
                          </a:solidFill>
                          <a:effectLst/>
                          <a:latin typeface="+mn-lt"/>
                          <a:ea typeface="+mn-ea"/>
                          <a:cs typeface="Arial" panose="020B0604020202020204" pitchFamily="34" charset="0"/>
                        </a:rPr>
                        <a:t>Transition to dedicated operations FTE</a:t>
                      </a:r>
                    </a:p>
                  </a:txBody>
                  <a:tcPr marL="90535" marR="90535" anchor="ctr">
                    <a:lnL w="76200" cap="flat" cmpd="sng" algn="ctr">
                      <a:solidFill>
                        <a:srgbClr val="FFFFFF"/>
                      </a:solidFill>
                      <a:prstDash val="solid"/>
                      <a:round/>
                      <a:headEnd type="none" w="med" len="med"/>
                      <a:tailEnd type="none" w="med" len="med"/>
                    </a:lnL>
                    <a:lnR w="76200" cap="flat" cmpd="sng" algn="ctr">
                      <a:solidFill>
                        <a:srgbClr val="FFFFFF"/>
                      </a:solidFill>
                      <a:prstDash val="solid"/>
                      <a:round/>
                      <a:headEnd type="none" w="med" len="med"/>
                      <a:tailEnd type="none" w="med" len="med"/>
                    </a:lnR>
                    <a:lnT w="76200" cap="flat" cmpd="sng" algn="ctr">
                      <a:solidFill>
                        <a:srgbClr val="FFFFFF"/>
                      </a:solidFill>
                      <a:prstDash val="solid"/>
                      <a:round/>
                      <a:headEnd type="none" w="med" len="med"/>
                      <a:tailEnd type="none" w="med" len="med"/>
                    </a:lnT>
                    <a:lnB w="76200" cap="flat" cmpd="sng" algn="ctr">
                      <a:solidFill>
                        <a:srgbClr val="FFFFFF"/>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2762850043"/>
                  </a:ext>
                </a:extLst>
              </a:tr>
            </a:tbl>
          </a:graphicData>
        </a:graphic>
      </p:graphicFrame>
      <p:sp>
        <p:nvSpPr>
          <p:cNvPr id="2" name="Title 1"/>
          <p:cNvSpPr>
            <a:spLocks noGrp="1"/>
          </p:cNvSpPr>
          <p:nvPr>
            <p:ph type="title"/>
          </p:nvPr>
        </p:nvSpPr>
        <p:spPr>
          <a:xfrm>
            <a:off x="88892" y="91223"/>
            <a:ext cx="11578849" cy="301942"/>
          </a:xfrm>
        </p:spPr>
        <p:txBody>
          <a:bodyPr/>
          <a:lstStyle/>
          <a:p>
            <a:r>
              <a:rPr lang="en-US" sz="1962" spc="-72">
                <a:gradFill>
                  <a:gsLst>
                    <a:gs pos="0">
                      <a:schemeClr val="tx1"/>
                    </a:gs>
                    <a:gs pos="100000">
                      <a:schemeClr val="tx1"/>
                    </a:gs>
                  </a:gsLst>
                  <a:lin ang="5400000" scaled="0"/>
                </a:gradFill>
                <a:latin typeface="Segoe UI Semibold" panose="020B0702040204020203" pitchFamily="34" charset="0"/>
                <a:cs typeface="Segoe UI Semibold" panose="020B0702040204020203" pitchFamily="34" charset="0"/>
              </a:rPr>
              <a:t>US OCP – Q2-Q4 Big Rocks | Partner Engines</a:t>
            </a:r>
          </a:p>
        </p:txBody>
      </p:sp>
      <p:sp>
        <p:nvSpPr>
          <p:cNvPr id="3" name="Rectangle 2">
            <a:extLst>
              <a:ext uri="{FF2B5EF4-FFF2-40B4-BE49-F238E27FC236}">
                <a16:creationId xmlns:a16="http://schemas.microsoft.com/office/drawing/2014/main" id="{CD6793A9-6E03-4B70-BB8A-B0C89EFA01C9}"/>
              </a:ext>
            </a:extLst>
          </p:cNvPr>
          <p:cNvSpPr/>
          <p:nvPr/>
        </p:nvSpPr>
        <p:spPr bwMode="auto">
          <a:xfrm>
            <a:off x="10223205" y="91223"/>
            <a:ext cx="1685260" cy="722168"/>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100">
                <a:gradFill>
                  <a:gsLst>
                    <a:gs pos="0">
                      <a:srgbClr val="FFFFFF"/>
                    </a:gs>
                    <a:gs pos="100000">
                      <a:srgbClr val="FFFFFF"/>
                    </a:gs>
                  </a:gsLst>
                  <a:lin ang="5400000" scaled="0"/>
                </a:gradFill>
                <a:ea typeface="Segoe UI" pitchFamily="34" charset="0"/>
                <a:cs typeface="Segoe UI" pitchFamily="34" charset="0"/>
              </a:rPr>
              <a:t>Updated from OneNote 9/11 8:40p</a:t>
            </a:r>
          </a:p>
        </p:txBody>
      </p:sp>
      <p:sp>
        <p:nvSpPr>
          <p:cNvPr id="5" name="Rectangle 4">
            <a:extLst>
              <a:ext uri="{FF2B5EF4-FFF2-40B4-BE49-F238E27FC236}">
                <a16:creationId xmlns:a16="http://schemas.microsoft.com/office/drawing/2014/main" id="{BE4729A8-E8EE-4AF3-B712-0B7B408B3267}"/>
              </a:ext>
            </a:extLst>
          </p:cNvPr>
          <p:cNvSpPr/>
          <p:nvPr/>
        </p:nvSpPr>
        <p:spPr>
          <a:xfrm>
            <a:off x="3731411" y="2967335"/>
            <a:ext cx="4729180" cy="923330"/>
          </a:xfrm>
          <a:prstGeom prst="rect">
            <a:avLst/>
          </a:prstGeom>
          <a:noFill/>
        </p:spPr>
        <p:txBody>
          <a:bodyPr wrap="none" lIns="91440" tIns="45720" rIns="91440" bIns="45720">
            <a:spAutoFit/>
          </a:bodyPr>
          <a:lstStyle/>
          <a:p>
            <a:pPr algn="ctr"/>
            <a:r>
              <a:rPr lang="en-US" sz="5400" b="1" cap="none" spc="0">
                <a:ln w="22225">
                  <a:solidFill>
                    <a:schemeClr val="accent2"/>
                  </a:solidFill>
                  <a:prstDash val="solid"/>
                </a:ln>
                <a:solidFill>
                  <a:schemeClr val="accent2">
                    <a:lumMod val="40000"/>
                    <a:lumOff val="60000"/>
                  </a:schemeClr>
                </a:solidFill>
                <a:effectLst/>
              </a:rPr>
              <a:t>OLD VERSION</a:t>
            </a:r>
          </a:p>
        </p:txBody>
      </p:sp>
      <p:sp>
        <p:nvSpPr>
          <p:cNvPr id="6" name="Slide Number Placeholder 5">
            <a:extLst>
              <a:ext uri="{FF2B5EF4-FFF2-40B4-BE49-F238E27FC236}">
                <a16:creationId xmlns:a16="http://schemas.microsoft.com/office/drawing/2014/main" id="{9D42E765-5F75-42BD-848C-AC861166FDAF}"/>
              </a:ext>
            </a:extLst>
          </p:cNvPr>
          <p:cNvSpPr>
            <a:spLocks noGrp="1"/>
          </p:cNvSpPr>
          <p:nvPr>
            <p:ph type="sldNum" sz="quarter" idx="10"/>
          </p:nvPr>
        </p:nvSpPr>
        <p:spPr/>
        <p:txBody>
          <a:bodyPr/>
          <a:lstStyle/>
          <a:p>
            <a:fld id="{2734D56B-841D-42DA-87AD-6DB6B0CA5D1E}" type="slidenum">
              <a:rPr lang="en-US" smtClean="0"/>
              <a:t>18</a:t>
            </a:fld>
            <a:endParaRPr lang="en-US"/>
          </a:p>
        </p:txBody>
      </p:sp>
    </p:spTree>
    <p:extLst>
      <p:ext uri="{BB962C8B-B14F-4D97-AF65-F5344CB8AC3E}">
        <p14:creationId xmlns:p14="http://schemas.microsoft.com/office/powerpoint/2010/main" val="37490175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A3D6ECB-DE11-4116-8B18-305B7114F370}"/>
              </a:ext>
            </a:extLst>
          </p:cNvPr>
          <p:cNvSpPr>
            <a:spLocks noGrp="1"/>
          </p:cNvSpPr>
          <p:nvPr>
            <p:ph type="title"/>
          </p:nvPr>
        </p:nvSpPr>
        <p:spPr/>
        <p:txBody>
          <a:bodyPr/>
          <a:lstStyle/>
          <a:p>
            <a:r>
              <a:rPr lang="en-IN"/>
              <a:t>US OCP GTM: Partner Strategy &amp; Programs (PS&amp;P)</a:t>
            </a:r>
            <a:endParaRPr lang="en-US"/>
          </a:p>
        </p:txBody>
      </p:sp>
      <p:sp>
        <p:nvSpPr>
          <p:cNvPr id="75" name="TextBox 74">
            <a:extLst>
              <a:ext uri="{FF2B5EF4-FFF2-40B4-BE49-F238E27FC236}">
                <a16:creationId xmlns:a16="http://schemas.microsoft.com/office/drawing/2014/main" id="{97DB32A2-5AE0-4959-AF5D-A80B6FBF880E}"/>
              </a:ext>
            </a:extLst>
          </p:cNvPr>
          <p:cNvSpPr txBox="1"/>
          <p:nvPr/>
        </p:nvSpPr>
        <p:spPr>
          <a:xfrm>
            <a:off x="228599" y="1828800"/>
            <a:ext cx="5477420" cy="4800599"/>
          </a:xfrm>
          <a:prstGeom prst="rect">
            <a:avLst/>
          </a:prstGeom>
          <a:noFill/>
          <a:ln w="6350">
            <a:solidFill>
              <a:schemeClr val="bg1">
                <a:lumMod val="75000"/>
              </a:schemeClr>
            </a:solidFill>
          </a:ln>
        </p:spPr>
        <p:txBody>
          <a:bodyPr wrap="square" lIns="91440" tIns="45720" rIns="91440" bIns="45720" rtlCol="0" anchor="t">
            <a:noAutofit/>
          </a:bodyPr>
          <a:lstStyle/>
          <a:p>
            <a:pPr marL="0" marR="0" lvl="0" indent="0" algn="l" defTabSz="1097280" rtl="0" eaLnBrk="1" fontAlgn="auto" latinLnBrk="0" hangingPunct="1">
              <a:lnSpc>
                <a:spcPct val="90000"/>
              </a:lnSpc>
              <a:spcBef>
                <a:spcPts val="0"/>
              </a:spcBef>
              <a:spcAft>
                <a:spcPts val="720"/>
              </a:spcAft>
              <a:buClrTx/>
              <a:buSzTx/>
              <a:buFontTx/>
              <a:buNone/>
              <a:tabLst/>
              <a:defRPr/>
            </a:pPr>
            <a:r>
              <a:rPr kumimoji="0" lang="en-US" sz="1400" b="1" i="0" u="none" strike="noStrike" kern="1200" cap="none" spc="0" normalizeH="0" baseline="0" noProof="0">
                <a:ln>
                  <a:noFill/>
                </a:ln>
                <a:solidFill>
                  <a:srgbClr val="505050"/>
                </a:solidFill>
                <a:effectLst/>
                <a:uLnTx/>
                <a:uFillTx/>
                <a:latin typeface="Segoe UI"/>
                <a:ea typeface="+mn-ea"/>
                <a:cs typeface="+mn-cs"/>
              </a:rPr>
              <a:t>Partner Experience (PX) Pod </a:t>
            </a:r>
          </a:p>
        </p:txBody>
      </p:sp>
      <p:sp>
        <p:nvSpPr>
          <p:cNvPr id="76" name="TextBox 75">
            <a:extLst>
              <a:ext uri="{FF2B5EF4-FFF2-40B4-BE49-F238E27FC236}">
                <a16:creationId xmlns:a16="http://schemas.microsoft.com/office/drawing/2014/main" id="{0C6ABB87-B1C7-4D4D-AAB2-80CA1A5F33DC}"/>
              </a:ext>
            </a:extLst>
          </p:cNvPr>
          <p:cNvSpPr txBox="1"/>
          <p:nvPr/>
        </p:nvSpPr>
        <p:spPr>
          <a:xfrm>
            <a:off x="5753630" y="1828800"/>
            <a:ext cx="6341659" cy="3725694"/>
          </a:xfrm>
          <a:prstGeom prst="rect">
            <a:avLst/>
          </a:prstGeom>
          <a:noFill/>
          <a:ln w="6350">
            <a:solidFill>
              <a:schemeClr val="bg1">
                <a:lumMod val="75000"/>
              </a:schemeClr>
            </a:solidFill>
          </a:ln>
        </p:spPr>
        <p:txBody>
          <a:bodyPr wrap="square" lIns="91440" tIns="45720" rIns="91440" bIns="45720" rtlCol="0" anchor="t">
            <a:noAutofit/>
          </a:bodyPr>
          <a:lstStyle/>
          <a:p>
            <a:pPr marL="0" marR="0" lvl="0" indent="0" algn="l" defTabSz="1097280" rtl="0" eaLnBrk="1" fontAlgn="auto" latinLnBrk="0" hangingPunct="1">
              <a:lnSpc>
                <a:spcPct val="90000"/>
              </a:lnSpc>
              <a:spcBef>
                <a:spcPts val="0"/>
              </a:spcBef>
              <a:spcAft>
                <a:spcPts val="720"/>
              </a:spcAft>
              <a:buClrTx/>
              <a:buSzTx/>
              <a:buFontTx/>
              <a:buNone/>
              <a:tabLst/>
              <a:defRPr/>
            </a:pPr>
            <a:r>
              <a:rPr kumimoji="0" lang="en-US" sz="1400" b="1" i="0" u="none" strike="noStrike" kern="1200" cap="none" spc="0" normalizeH="0" baseline="0" noProof="0">
                <a:ln>
                  <a:noFill/>
                </a:ln>
                <a:solidFill>
                  <a:srgbClr val="505050"/>
                </a:solidFill>
                <a:effectLst/>
                <a:uLnTx/>
                <a:uFillTx/>
                <a:latin typeface="Segoe UI"/>
                <a:ea typeface="+mn-ea"/>
                <a:cs typeface="+mn-cs"/>
              </a:rPr>
              <a:t>Incentives &amp; Investments Pod </a:t>
            </a:r>
          </a:p>
        </p:txBody>
      </p:sp>
      <p:sp>
        <p:nvSpPr>
          <p:cNvPr id="77" name="Rectangle 76">
            <a:extLst>
              <a:ext uri="{FF2B5EF4-FFF2-40B4-BE49-F238E27FC236}">
                <a16:creationId xmlns:a16="http://schemas.microsoft.com/office/drawing/2014/main" id="{06C07817-389B-4305-8906-3B2A24F58829}"/>
              </a:ext>
            </a:extLst>
          </p:cNvPr>
          <p:cNvSpPr/>
          <p:nvPr/>
        </p:nvSpPr>
        <p:spPr bwMode="auto">
          <a:xfrm>
            <a:off x="356980" y="2137101"/>
            <a:ext cx="2142379" cy="566928"/>
          </a:xfrm>
          <a:prstGeom prst="rect">
            <a:avLst/>
          </a:prstGeom>
          <a:solidFill>
            <a:srgbClr val="01178F"/>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640080" tIns="53785" rIns="0" bIns="53785" numCol="1" spcCol="0" rtlCol="0" fromWordArt="0" anchor="ctr" anchorCtr="0" forceAA="0" compatLnSpc="1">
            <a:prstTxWarp prst="textNoShape">
              <a:avLst/>
            </a:prstTxWarp>
            <a:noAutofit/>
          </a:bodyPr>
          <a:lstStyle/>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Chinmayi </a:t>
            </a:r>
          </a:p>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Bhavanishankar</a:t>
            </a:r>
          </a:p>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MPN Lead</a:t>
            </a:r>
          </a:p>
        </p:txBody>
      </p:sp>
      <p:sp>
        <p:nvSpPr>
          <p:cNvPr id="78" name="Rectangle 77">
            <a:extLst>
              <a:ext uri="{FF2B5EF4-FFF2-40B4-BE49-F238E27FC236}">
                <a16:creationId xmlns:a16="http://schemas.microsoft.com/office/drawing/2014/main" id="{C9B277C0-E10D-4F8E-A0D0-B4148A0E914A}"/>
              </a:ext>
            </a:extLst>
          </p:cNvPr>
          <p:cNvSpPr/>
          <p:nvPr/>
        </p:nvSpPr>
        <p:spPr bwMode="auto">
          <a:xfrm>
            <a:off x="356980" y="2774525"/>
            <a:ext cx="2142379" cy="566928"/>
          </a:xfrm>
          <a:prstGeom prst="rect">
            <a:avLst/>
          </a:prstGeom>
          <a:solidFill>
            <a:srgbClr val="01178F"/>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640080" tIns="53785" rIns="0" bIns="53785" numCol="1" spcCol="0" rtlCol="0" fromWordArt="0" anchor="ctr" anchorCtr="0" forceAA="0" compatLnSpc="1">
            <a:prstTxWarp prst="textNoShape">
              <a:avLst/>
            </a:prstTxWarp>
            <a:noAutofit/>
          </a:bodyPr>
          <a:lstStyle/>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Sharon Lee</a:t>
            </a:r>
          </a:p>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Cloud Ready Lead </a:t>
            </a: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 </a:t>
            </a:r>
          </a:p>
        </p:txBody>
      </p:sp>
      <p:sp>
        <p:nvSpPr>
          <p:cNvPr id="79" name="Rectangle 78">
            <a:extLst>
              <a:ext uri="{FF2B5EF4-FFF2-40B4-BE49-F238E27FC236}">
                <a16:creationId xmlns:a16="http://schemas.microsoft.com/office/drawing/2014/main" id="{2D10C37F-070F-48D0-AFB2-A75478736A64}"/>
              </a:ext>
            </a:extLst>
          </p:cNvPr>
          <p:cNvSpPr/>
          <p:nvPr/>
        </p:nvSpPr>
        <p:spPr bwMode="auto">
          <a:xfrm>
            <a:off x="356980" y="3412986"/>
            <a:ext cx="2142379" cy="566928"/>
          </a:xfrm>
          <a:prstGeom prst="rect">
            <a:avLst/>
          </a:prstGeom>
          <a:solidFill>
            <a:schemeClr val="accent2"/>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640080" tIns="53785" rIns="0" bIns="53785" numCol="1" spcCol="0" rtlCol="0" fromWordArt="0" anchor="ctr" anchorCtr="0" forceAA="0" compatLnSpc="1">
            <a:prstTxWarp prst="textNoShape">
              <a:avLst/>
            </a:prstTxWarp>
            <a:noAutofit/>
          </a:bodyPr>
          <a:lstStyle/>
          <a:p>
            <a:pPr marL="0" marR="0" lvl="0" indent="0" algn="l" defTabSz="1015985" rtl="0" eaLnBrk="1" fontAlgn="auto" latinLnBrk="0" hangingPunct="1">
              <a:lnSpc>
                <a:spcPct val="100000"/>
              </a:lnSpc>
              <a:spcBef>
                <a:spcPts val="0"/>
              </a:spcBef>
              <a:spcAft>
                <a:spcPts val="0"/>
              </a:spcAft>
              <a:buClrTx/>
              <a:buSzTx/>
              <a:buFontTx/>
              <a:buNone/>
              <a:tabLst/>
              <a:defRPr/>
            </a:pPr>
            <a:r>
              <a:rPr lang="en-US" sz="1200" b="1" kern="0">
                <a:solidFill>
                  <a:srgbClr val="FFFFFF"/>
                </a:solidFill>
                <a:latin typeface="Segoe UI"/>
                <a:cs typeface="Segoe UI Semibold" panose="020B0702040204020203" pitchFamily="34" charset="0"/>
              </a:rPr>
              <a:t>TBD</a:t>
            </a:r>
            <a:endPar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endParaRPr>
          </a:p>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a:rPr>
              <a:t>Events Lead</a:t>
            </a:r>
          </a:p>
        </p:txBody>
      </p:sp>
      <p:sp>
        <p:nvSpPr>
          <p:cNvPr id="80" name="Rectangle 79">
            <a:extLst>
              <a:ext uri="{FF2B5EF4-FFF2-40B4-BE49-F238E27FC236}">
                <a16:creationId xmlns:a16="http://schemas.microsoft.com/office/drawing/2014/main" id="{94C6CAC0-5015-4DF2-80FB-0FE5750529D1}"/>
              </a:ext>
            </a:extLst>
          </p:cNvPr>
          <p:cNvSpPr/>
          <p:nvPr/>
        </p:nvSpPr>
        <p:spPr bwMode="auto">
          <a:xfrm>
            <a:off x="356980" y="4050410"/>
            <a:ext cx="2142379" cy="566928"/>
          </a:xfrm>
          <a:prstGeom prst="rect">
            <a:avLst/>
          </a:prstGeom>
          <a:solidFill>
            <a:srgbClr val="01178F"/>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640080" tIns="53785" rIns="0" bIns="53785" numCol="1" spcCol="0" rtlCol="0" fromWordArt="0" anchor="ctr" anchorCtr="0" forceAA="0" compatLnSpc="1">
            <a:prstTxWarp prst="textNoShape">
              <a:avLst/>
            </a:prstTxWarp>
            <a:noAutofit/>
          </a:bodyPr>
          <a:lstStyle/>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Stephanie Martin</a:t>
            </a:r>
          </a:p>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P-Seller Lead</a:t>
            </a: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 </a:t>
            </a:r>
          </a:p>
        </p:txBody>
      </p:sp>
      <p:sp>
        <p:nvSpPr>
          <p:cNvPr id="81" name="Rectangle 80">
            <a:extLst>
              <a:ext uri="{FF2B5EF4-FFF2-40B4-BE49-F238E27FC236}">
                <a16:creationId xmlns:a16="http://schemas.microsoft.com/office/drawing/2014/main" id="{4EFB1AA0-D201-48EC-BE17-F050F3A952A9}"/>
              </a:ext>
            </a:extLst>
          </p:cNvPr>
          <p:cNvSpPr/>
          <p:nvPr/>
        </p:nvSpPr>
        <p:spPr bwMode="auto">
          <a:xfrm>
            <a:off x="356980" y="5326295"/>
            <a:ext cx="2142379" cy="566928"/>
          </a:xfrm>
          <a:prstGeom prst="rect">
            <a:avLst/>
          </a:prstGeom>
          <a:solidFill>
            <a:srgbClr val="01178F"/>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640080" tIns="53785" rIns="0" bIns="53785" numCol="1" spcCol="0" rtlCol="0" fromWordArt="0" anchor="ctr" anchorCtr="0" forceAA="0" compatLnSpc="1">
            <a:prstTxWarp prst="textNoShape">
              <a:avLst/>
            </a:prstTxWarp>
            <a:noAutofit/>
          </a:bodyPr>
          <a:lstStyle/>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Sarah </a:t>
            </a:r>
          </a:p>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Broadbent </a:t>
            </a:r>
          </a:p>
        </p:txBody>
      </p:sp>
      <p:sp>
        <p:nvSpPr>
          <p:cNvPr id="82" name="Rectangle 81">
            <a:extLst>
              <a:ext uri="{FF2B5EF4-FFF2-40B4-BE49-F238E27FC236}">
                <a16:creationId xmlns:a16="http://schemas.microsoft.com/office/drawing/2014/main" id="{822CE106-EC6A-4340-8BFD-57357C564A01}"/>
              </a:ext>
            </a:extLst>
          </p:cNvPr>
          <p:cNvSpPr/>
          <p:nvPr/>
        </p:nvSpPr>
        <p:spPr bwMode="auto">
          <a:xfrm>
            <a:off x="356980" y="5964756"/>
            <a:ext cx="2142379" cy="566928"/>
          </a:xfrm>
          <a:prstGeom prst="rect">
            <a:avLst/>
          </a:prstGeom>
          <a:solidFill>
            <a:srgbClr val="FF8C00"/>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640080" tIns="53785" rIns="0" bIns="53785" numCol="1" spcCol="0" rtlCol="0" fromWordArt="0" anchor="ctr" anchorCtr="0" forceAA="0" compatLnSpc="1">
            <a:prstTxWarp prst="textNoShape">
              <a:avLst/>
            </a:prstTxWarp>
            <a:noAutofit/>
          </a:bodyPr>
          <a:lstStyle/>
          <a:p>
            <a:pPr marL="0" marR="0" lvl="0" indent="0" algn="l" defTabSz="1015985" rtl="0" eaLnBrk="1" fontAlgn="auto" latinLnBrk="0" hangingPunct="1">
              <a:lnSpc>
                <a:spcPct val="100000"/>
              </a:lnSpc>
              <a:spcBef>
                <a:spcPts val="0"/>
              </a:spcBef>
              <a:spcAft>
                <a:spcPts val="0"/>
              </a:spcAft>
              <a:buClrTx/>
              <a:buSzTx/>
              <a:buFontTx/>
              <a:buNone/>
              <a:tabLst/>
              <a:defRPr/>
            </a:pPr>
            <a:r>
              <a:rPr lang="en-US" sz="1200" b="1" kern="0">
                <a:solidFill>
                  <a:srgbClr val="FFFFFF"/>
                </a:solidFill>
                <a:latin typeface="Segoe UI"/>
                <a:cs typeface="Segoe UI Semibold" panose="020B0702040204020203" pitchFamily="34" charset="0"/>
              </a:rPr>
              <a:t>TBD</a:t>
            </a:r>
            <a:endPar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endParaRPr>
          </a:p>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mn-cs"/>
              </a:rPr>
              <a:t>Communications Lead </a:t>
            </a:r>
          </a:p>
        </p:txBody>
      </p:sp>
      <p:pic>
        <p:nvPicPr>
          <p:cNvPr id="83" name="Picture 82">
            <a:extLst>
              <a:ext uri="{FF2B5EF4-FFF2-40B4-BE49-F238E27FC236}">
                <a16:creationId xmlns:a16="http://schemas.microsoft.com/office/drawing/2014/main" id="{ED26A317-C43E-4626-9B85-292FB959FB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980" y="2137101"/>
            <a:ext cx="566928" cy="566928"/>
          </a:xfrm>
          <a:custGeom>
            <a:avLst/>
            <a:gdLst>
              <a:gd name="connsiteX0" fmla="*/ 0 w 621792"/>
              <a:gd name="connsiteY0" fmla="*/ 0 h 622966"/>
              <a:gd name="connsiteX1" fmla="*/ 621792 w 621792"/>
              <a:gd name="connsiteY1" fmla="*/ 0 h 622966"/>
              <a:gd name="connsiteX2" fmla="*/ 621792 w 621792"/>
              <a:gd name="connsiteY2" fmla="*/ 622966 h 622966"/>
              <a:gd name="connsiteX3" fmla="*/ 0 w 621792"/>
              <a:gd name="connsiteY3" fmla="*/ 622966 h 622966"/>
            </a:gdLst>
            <a:ahLst/>
            <a:cxnLst>
              <a:cxn ang="0">
                <a:pos x="connsiteX0" y="connsiteY0"/>
              </a:cxn>
              <a:cxn ang="0">
                <a:pos x="connsiteX1" y="connsiteY1"/>
              </a:cxn>
              <a:cxn ang="0">
                <a:pos x="connsiteX2" y="connsiteY2"/>
              </a:cxn>
              <a:cxn ang="0">
                <a:pos x="connsiteX3" y="connsiteY3"/>
              </a:cxn>
            </a:cxnLst>
            <a:rect l="l" t="t" r="r" b="b"/>
            <a:pathLst>
              <a:path w="621792" h="622966">
                <a:moveTo>
                  <a:pt x="0" y="0"/>
                </a:moveTo>
                <a:lnTo>
                  <a:pt x="621792" y="0"/>
                </a:lnTo>
                <a:lnTo>
                  <a:pt x="621792" y="622966"/>
                </a:lnTo>
                <a:lnTo>
                  <a:pt x="0" y="622966"/>
                </a:lnTo>
                <a:close/>
              </a:path>
            </a:pathLst>
          </a:custGeom>
        </p:spPr>
      </p:pic>
      <p:pic>
        <p:nvPicPr>
          <p:cNvPr id="86" name="Picture 85">
            <a:extLst>
              <a:ext uri="{FF2B5EF4-FFF2-40B4-BE49-F238E27FC236}">
                <a16:creationId xmlns:a16="http://schemas.microsoft.com/office/drawing/2014/main" id="{7C629A35-7460-4107-A05D-142A284B6869}"/>
              </a:ext>
            </a:extLst>
          </p:cNvPr>
          <p:cNvPicPr>
            <a:picLocks noChangeAspect="1"/>
          </p:cNvPicPr>
          <p:nvPr/>
        </p:nvPicPr>
        <p:blipFill rotWithShape="1">
          <a:blip r:embed="rId4"/>
          <a:srcRect b="28653"/>
          <a:stretch/>
        </p:blipFill>
        <p:spPr>
          <a:xfrm>
            <a:off x="356980" y="4050410"/>
            <a:ext cx="566817" cy="566928"/>
          </a:xfrm>
          <a:custGeom>
            <a:avLst/>
            <a:gdLst>
              <a:gd name="connsiteX0" fmla="*/ 0 w 621792"/>
              <a:gd name="connsiteY0" fmla="*/ 0 h 622966"/>
              <a:gd name="connsiteX1" fmla="*/ 621792 w 621792"/>
              <a:gd name="connsiteY1" fmla="*/ 0 h 622966"/>
              <a:gd name="connsiteX2" fmla="*/ 621792 w 621792"/>
              <a:gd name="connsiteY2" fmla="*/ 622966 h 622966"/>
              <a:gd name="connsiteX3" fmla="*/ 0 w 621792"/>
              <a:gd name="connsiteY3" fmla="*/ 622966 h 622966"/>
            </a:gdLst>
            <a:ahLst/>
            <a:cxnLst>
              <a:cxn ang="0">
                <a:pos x="connsiteX0" y="connsiteY0"/>
              </a:cxn>
              <a:cxn ang="0">
                <a:pos x="connsiteX1" y="connsiteY1"/>
              </a:cxn>
              <a:cxn ang="0">
                <a:pos x="connsiteX2" y="connsiteY2"/>
              </a:cxn>
              <a:cxn ang="0">
                <a:pos x="connsiteX3" y="connsiteY3"/>
              </a:cxn>
            </a:cxnLst>
            <a:rect l="l" t="t" r="r" b="b"/>
            <a:pathLst>
              <a:path w="621792" h="622966">
                <a:moveTo>
                  <a:pt x="0" y="0"/>
                </a:moveTo>
                <a:lnTo>
                  <a:pt x="621792" y="0"/>
                </a:lnTo>
                <a:lnTo>
                  <a:pt x="621792" y="622966"/>
                </a:lnTo>
                <a:lnTo>
                  <a:pt x="0" y="622966"/>
                </a:lnTo>
                <a:close/>
              </a:path>
            </a:pathLst>
          </a:custGeom>
        </p:spPr>
      </p:pic>
      <p:pic>
        <p:nvPicPr>
          <p:cNvPr id="87" name="Picture 86">
            <a:extLst>
              <a:ext uri="{FF2B5EF4-FFF2-40B4-BE49-F238E27FC236}">
                <a16:creationId xmlns:a16="http://schemas.microsoft.com/office/drawing/2014/main" id="{8629D605-7D9A-4C92-9E03-6EBBEDF5C890}"/>
              </a:ext>
            </a:extLst>
          </p:cNvPr>
          <p:cNvPicPr>
            <a:picLocks noChangeAspect="1"/>
          </p:cNvPicPr>
          <p:nvPr/>
        </p:nvPicPr>
        <p:blipFill rotWithShape="1">
          <a:blip r:embed="rId5"/>
          <a:srcRect l="12097" t="2374" r="9070" b="18646"/>
          <a:stretch/>
        </p:blipFill>
        <p:spPr>
          <a:xfrm>
            <a:off x="356980" y="5326811"/>
            <a:ext cx="565859" cy="566928"/>
          </a:xfrm>
          <a:custGeom>
            <a:avLst/>
            <a:gdLst>
              <a:gd name="connsiteX0" fmla="*/ 0 w 621792"/>
              <a:gd name="connsiteY0" fmla="*/ 0 h 622966"/>
              <a:gd name="connsiteX1" fmla="*/ 621792 w 621792"/>
              <a:gd name="connsiteY1" fmla="*/ 0 h 622966"/>
              <a:gd name="connsiteX2" fmla="*/ 621792 w 621792"/>
              <a:gd name="connsiteY2" fmla="*/ 622966 h 622966"/>
              <a:gd name="connsiteX3" fmla="*/ 0 w 621792"/>
              <a:gd name="connsiteY3" fmla="*/ 622966 h 622966"/>
            </a:gdLst>
            <a:ahLst/>
            <a:cxnLst>
              <a:cxn ang="0">
                <a:pos x="connsiteX0" y="connsiteY0"/>
              </a:cxn>
              <a:cxn ang="0">
                <a:pos x="connsiteX1" y="connsiteY1"/>
              </a:cxn>
              <a:cxn ang="0">
                <a:pos x="connsiteX2" y="connsiteY2"/>
              </a:cxn>
              <a:cxn ang="0">
                <a:pos x="connsiteX3" y="connsiteY3"/>
              </a:cxn>
            </a:cxnLst>
            <a:rect l="l" t="t" r="r" b="b"/>
            <a:pathLst>
              <a:path w="621792" h="622966">
                <a:moveTo>
                  <a:pt x="0" y="0"/>
                </a:moveTo>
                <a:lnTo>
                  <a:pt x="621792" y="0"/>
                </a:lnTo>
                <a:lnTo>
                  <a:pt x="621792" y="622966"/>
                </a:lnTo>
                <a:lnTo>
                  <a:pt x="0" y="622966"/>
                </a:lnTo>
                <a:close/>
              </a:path>
            </a:pathLst>
          </a:custGeom>
        </p:spPr>
      </p:pic>
      <p:sp>
        <p:nvSpPr>
          <p:cNvPr id="95" name="TextBox 94">
            <a:extLst>
              <a:ext uri="{FF2B5EF4-FFF2-40B4-BE49-F238E27FC236}">
                <a16:creationId xmlns:a16="http://schemas.microsoft.com/office/drawing/2014/main" id="{B3AEDCC9-2114-4912-81CA-94FB31B41E49}"/>
              </a:ext>
            </a:extLst>
          </p:cNvPr>
          <p:cNvSpPr txBox="1"/>
          <p:nvPr/>
        </p:nvSpPr>
        <p:spPr>
          <a:xfrm>
            <a:off x="2599852" y="3331156"/>
            <a:ext cx="3109624" cy="615553"/>
          </a:xfrm>
          <a:prstGeom prst="rect">
            <a:avLst/>
          </a:prstGeom>
          <a:noFill/>
        </p:spPr>
        <p:txBody>
          <a:bodyPr wrap="square" lIns="0" tIns="0" rIns="0" bIns="0" rtlCol="0" anchor="ctr">
            <a:spAutoFit/>
          </a:bodyPr>
          <a:lstStyle/>
          <a:p>
            <a:pPr marL="171450" marR="0" lvl="0" indent="-171450" algn="l" defTabSz="10971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Own Microsoft Inspire experience for US Partners</a:t>
            </a:r>
          </a:p>
          <a:p>
            <a:pPr marL="171450" marR="0" lvl="0" indent="-171450" algn="l" defTabSz="10971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Coordinate strategy for OCP events across Microsoft</a:t>
            </a:r>
          </a:p>
          <a:p>
            <a:pPr marL="171450" marR="0" lvl="0" indent="-171450" algn="l" defTabSz="10971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Lead video storytelling practice of partner-led digital transformation stories</a:t>
            </a:r>
          </a:p>
        </p:txBody>
      </p:sp>
      <p:sp>
        <p:nvSpPr>
          <p:cNvPr id="96" name="TextBox 95">
            <a:extLst>
              <a:ext uri="{FF2B5EF4-FFF2-40B4-BE49-F238E27FC236}">
                <a16:creationId xmlns:a16="http://schemas.microsoft.com/office/drawing/2014/main" id="{D4242B25-239F-4FE5-970F-E53CA034D333}"/>
              </a:ext>
            </a:extLst>
          </p:cNvPr>
          <p:cNvSpPr txBox="1"/>
          <p:nvPr/>
        </p:nvSpPr>
        <p:spPr>
          <a:xfrm>
            <a:off x="2598378" y="3982060"/>
            <a:ext cx="3112039" cy="923330"/>
          </a:xfrm>
          <a:prstGeom prst="rect">
            <a:avLst/>
          </a:prstGeom>
          <a:noFill/>
        </p:spPr>
        <p:txBody>
          <a:bodyPr wrap="square" lIns="0" tIns="0" rIns="0" bIns="0" rtlCol="0" anchor="ctr">
            <a:spAutoFit/>
          </a:bodyPr>
          <a:lstStyle/>
          <a:p>
            <a:pPr marL="171450" marR="0" lvl="0" indent="-171450" algn="l" defTabSz="10971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Leads community of over 1,000 P-Sellers in the US</a:t>
            </a:r>
          </a:p>
          <a:p>
            <a:pPr marL="171450" marR="0" lvl="0" indent="-171450" algn="l" defTabSz="10971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Influences global P-seller program through community feedback</a:t>
            </a:r>
          </a:p>
          <a:p>
            <a:pPr marL="171450" marR="0" lvl="0" indent="-171450" algn="l" defTabSz="109717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Drives networking between partners and P-sellers through regional networking events, P- boot camps, etc. </a:t>
            </a:r>
          </a:p>
        </p:txBody>
      </p:sp>
      <p:sp>
        <p:nvSpPr>
          <p:cNvPr id="97" name="TextBox 96">
            <a:extLst>
              <a:ext uri="{FF2B5EF4-FFF2-40B4-BE49-F238E27FC236}">
                <a16:creationId xmlns:a16="http://schemas.microsoft.com/office/drawing/2014/main" id="{CF77E3F5-0C89-49FC-A634-072EF06B1C8F}"/>
              </a:ext>
            </a:extLst>
          </p:cNvPr>
          <p:cNvSpPr txBox="1"/>
          <p:nvPr/>
        </p:nvSpPr>
        <p:spPr>
          <a:xfrm>
            <a:off x="2629670" y="5517947"/>
            <a:ext cx="1216230" cy="184666"/>
          </a:xfrm>
          <a:prstGeom prst="rect">
            <a:avLst/>
          </a:prstGeom>
          <a:noFill/>
        </p:spPr>
        <p:txBody>
          <a:bodyPr wrap="none" lIns="0" tIns="0" rIns="0" bIns="0" rtlCol="0" anchor="ctr">
            <a:spAutoFit/>
          </a:bodyPr>
          <a:lstStyle/>
          <a:p>
            <a:pPr marL="0" marR="0" lvl="0" indent="0" algn="l" defTabSz="109717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MACH – xxx Lead</a:t>
            </a:r>
          </a:p>
        </p:txBody>
      </p:sp>
      <p:sp>
        <p:nvSpPr>
          <p:cNvPr id="100" name="Rectangle 99">
            <a:extLst>
              <a:ext uri="{FF2B5EF4-FFF2-40B4-BE49-F238E27FC236}">
                <a16:creationId xmlns:a16="http://schemas.microsoft.com/office/drawing/2014/main" id="{01F3E5C2-6C39-4ACE-B37D-1F1DB5B8A909}"/>
              </a:ext>
            </a:extLst>
          </p:cNvPr>
          <p:cNvSpPr/>
          <p:nvPr/>
        </p:nvSpPr>
        <p:spPr bwMode="auto">
          <a:xfrm>
            <a:off x="356980" y="4687834"/>
            <a:ext cx="2142379" cy="566928"/>
          </a:xfrm>
          <a:prstGeom prst="rect">
            <a:avLst/>
          </a:prstGeom>
          <a:solidFill>
            <a:srgbClr val="01178F"/>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640080" tIns="53785" rIns="0" bIns="53785" numCol="1" spcCol="0" rtlCol="0" fromWordArt="0" anchor="ctr" anchorCtr="0" forceAA="0" compatLnSpc="1">
            <a:prstTxWarp prst="textNoShape">
              <a:avLst/>
            </a:prstTxWarp>
            <a:noAutofit/>
          </a:bodyPr>
          <a:lstStyle/>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Christina Lee</a:t>
            </a:r>
          </a:p>
        </p:txBody>
      </p:sp>
      <p:pic>
        <p:nvPicPr>
          <p:cNvPr id="101" name="Picture 100">
            <a:extLst>
              <a:ext uri="{FF2B5EF4-FFF2-40B4-BE49-F238E27FC236}">
                <a16:creationId xmlns:a16="http://schemas.microsoft.com/office/drawing/2014/main" id="{047472E5-27A0-4ABB-B67A-FC743825F0D6}"/>
              </a:ext>
            </a:extLst>
          </p:cNvPr>
          <p:cNvPicPr>
            <a:picLocks noChangeAspect="1"/>
          </p:cNvPicPr>
          <p:nvPr/>
        </p:nvPicPr>
        <p:blipFill rotWithShape="1">
          <a:blip r:embed="rId6"/>
          <a:srcRect l="2620" t="3" r="1" b="1656"/>
          <a:stretch/>
        </p:blipFill>
        <p:spPr>
          <a:xfrm>
            <a:off x="356980" y="5964756"/>
            <a:ext cx="561384" cy="566928"/>
          </a:xfrm>
          <a:prstGeom prst="rect">
            <a:avLst/>
          </a:prstGeom>
        </p:spPr>
      </p:pic>
      <p:sp>
        <p:nvSpPr>
          <p:cNvPr id="102" name="TextBox 101">
            <a:extLst>
              <a:ext uri="{FF2B5EF4-FFF2-40B4-BE49-F238E27FC236}">
                <a16:creationId xmlns:a16="http://schemas.microsoft.com/office/drawing/2014/main" id="{ACBEC681-9B60-416E-9882-8601F4AA6018}"/>
              </a:ext>
            </a:extLst>
          </p:cNvPr>
          <p:cNvSpPr txBox="1"/>
          <p:nvPr/>
        </p:nvSpPr>
        <p:spPr>
          <a:xfrm>
            <a:off x="2629670" y="4880004"/>
            <a:ext cx="1216230" cy="184666"/>
          </a:xfrm>
          <a:prstGeom prst="rect">
            <a:avLst/>
          </a:prstGeom>
          <a:noFill/>
        </p:spPr>
        <p:txBody>
          <a:bodyPr wrap="none" lIns="0" tIns="0" rIns="0" bIns="0" rtlCol="0" anchor="ctr">
            <a:spAutoFit/>
          </a:bodyPr>
          <a:lstStyle/>
          <a:p>
            <a:pPr marL="0" marR="0" lvl="0" indent="0" algn="l" defTabSz="109717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505050"/>
                </a:solidFill>
                <a:effectLst/>
                <a:uLnTx/>
                <a:uFillTx/>
                <a:latin typeface="Segoe UI"/>
                <a:ea typeface="+mn-ea"/>
                <a:cs typeface="+mn-cs"/>
              </a:rPr>
              <a:t>MACH – xxx Lead</a:t>
            </a:r>
          </a:p>
        </p:txBody>
      </p:sp>
      <p:sp>
        <p:nvSpPr>
          <p:cNvPr id="107" name="Rectangle 106">
            <a:extLst>
              <a:ext uri="{FF2B5EF4-FFF2-40B4-BE49-F238E27FC236}">
                <a16:creationId xmlns:a16="http://schemas.microsoft.com/office/drawing/2014/main" id="{8DC54287-F694-4D45-8E2F-6DB7548B0F53}"/>
              </a:ext>
            </a:extLst>
          </p:cNvPr>
          <p:cNvSpPr/>
          <p:nvPr/>
        </p:nvSpPr>
        <p:spPr bwMode="auto">
          <a:xfrm>
            <a:off x="5912283" y="2178296"/>
            <a:ext cx="2139696" cy="566928"/>
          </a:xfrm>
          <a:prstGeom prst="rect">
            <a:avLst/>
          </a:prstGeom>
          <a:solidFill>
            <a:srgbClr val="01178F"/>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640080" tIns="53785" rIns="0" bIns="53785" numCol="1" spcCol="0" rtlCol="0" fromWordArt="0" anchor="ctr" anchorCtr="0" forceAA="0" compatLnSpc="1">
            <a:prstTxWarp prst="textNoShape">
              <a:avLst/>
            </a:prstTxWarp>
            <a:noAutofit/>
          </a:bodyPr>
          <a:lstStyle/>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Scott Peltier </a:t>
            </a:r>
          </a:p>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a:ln>
                  <a:noFill/>
                </a:ln>
                <a:solidFill>
                  <a:srgbClr val="FFFFFF"/>
                </a:solidFill>
                <a:effectLst/>
                <a:uLnTx/>
                <a:uFillTx/>
                <a:latin typeface="Segoe UI"/>
                <a:ea typeface="+mn-ea"/>
                <a:cs typeface="+mn-cs"/>
              </a:rPr>
              <a:t>Incentives/Investment </a:t>
            </a:r>
            <a:br>
              <a:rPr kumimoji="0" lang="en-US" sz="1000" b="0" i="1" u="none" strike="noStrike" kern="1200" cap="none" spc="0" normalizeH="0" baseline="0" noProof="0">
                <a:ln>
                  <a:noFill/>
                </a:ln>
                <a:solidFill>
                  <a:srgbClr val="FFFFFF"/>
                </a:solidFill>
                <a:effectLst/>
                <a:uLnTx/>
                <a:uFillTx/>
                <a:latin typeface="Segoe UI"/>
                <a:ea typeface="+mn-ea"/>
                <a:cs typeface="+mn-cs"/>
              </a:rPr>
            </a:br>
            <a:r>
              <a:rPr kumimoji="0" lang="en-US" sz="1000" b="0" i="1" u="none" strike="noStrike" kern="1200" cap="none" spc="0" normalizeH="0" baseline="0" noProof="0">
                <a:ln>
                  <a:noFill/>
                </a:ln>
                <a:solidFill>
                  <a:srgbClr val="FFFFFF"/>
                </a:solidFill>
                <a:effectLst/>
                <a:uLnTx/>
                <a:uFillTx/>
                <a:latin typeface="Segoe UI"/>
                <a:ea typeface="+mn-ea"/>
                <a:cs typeface="+mn-cs"/>
              </a:rPr>
              <a:t>Strategy Lead</a:t>
            </a:r>
            <a:endParaRPr kumimoji="0" lang="en-US" sz="1000" b="0" i="1" u="none" strike="noStrike" kern="0" cap="none" spc="0" normalizeH="0" baseline="0" noProof="0">
              <a:ln>
                <a:noFill/>
              </a:ln>
              <a:solidFill>
                <a:srgbClr val="FFFFFF"/>
              </a:solidFill>
              <a:effectLst/>
              <a:uLnTx/>
              <a:uFillTx/>
              <a:latin typeface="Segoe UI"/>
              <a:ea typeface="+mn-ea"/>
              <a:cs typeface="Segoe UI Semibold" panose="020B0702040204020203" pitchFamily="34" charset="0"/>
            </a:endParaRPr>
          </a:p>
        </p:txBody>
      </p:sp>
      <p:sp>
        <p:nvSpPr>
          <p:cNvPr id="108" name="Rectangle 107">
            <a:extLst>
              <a:ext uri="{FF2B5EF4-FFF2-40B4-BE49-F238E27FC236}">
                <a16:creationId xmlns:a16="http://schemas.microsoft.com/office/drawing/2014/main" id="{C9EFA8A3-272E-4A35-B03D-B331EF16DFCC}"/>
              </a:ext>
            </a:extLst>
          </p:cNvPr>
          <p:cNvSpPr/>
          <p:nvPr/>
        </p:nvSpPr>
        <p:spPr bwMode="auto">
          <a:xfrm>
            <a:off x="5912283" y="3041662"/>
            <a:ext cx="2139696" cy="566928"/>
          </a:xfrm>
          <a:prstGeom prst="rect">
            <a:avLst/>
          </a:prstGeom>
          <a:solidFill>
            <a:srgbClr val="01178F"/>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640080" tIns="53785" rIns="0" bIns="53785" numCol="1" spcCol="0" rtlCol="0" fromWordArt="0" anchor="ctr" anchorCtr="0" forceAA="0" compatLnSpc="1">
            <a:prstTxWarp prst="textNoShape">
              <a:avLst/>
            </a:prstTxWarp>
            <a:noAutofit/>
          </a:bodyPr>
          <a:lstStyle/>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Leah Childress</a:t>
            </a:r>
          </a:p>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a:ln>
                  <a:noFill/>
                </a:ln>
                <a:solidFill>
                  <a:srgbClr val="FFFFFF"/>
                </a:solidFill>
                <a:effectLst/>
                <a:uLnTx/>
                <a:uFillTx/>
                <a:latin typeface="Segoe UI"/>
                <a:ea typeface="+mn-ea"/>
                <a:cs typeface="+mn-cs"/>
              </a:rPr>
              <a:t>Enterprise &amp; Cloud Incentive Lead</a:t>
            </a:r>
          </a:p>
        </p:txBody>
      </p:sp>
      <p:sp>
        <p:nvSpPr>
          <p:cNvPr id="115" name="Rectangle 114">
            <a:extLst>
              <a:ext uri="{FF2B5EF4-FFF2-40B4-BE49-F238E27FC236}">
                <a16:creationId xmlns:a16="http://schemas.microsoft.com/office/drawing/2014/main" id="{989BBA16-E0D9-4810-A05D-F4DF9502E7FB}"/>
              </a:ext>
            </a:extLst>
          </p:cNvPr>
          <p:cNvSpPr/>
          <p:nvPr/>
        </p:nvSpPr>
        <p:spPr bwMode="auto">
          <a:xfrm>
            <a:off x="5912283" y="3905028"/>
            <a:ext cx="2139696" cy="566928"/>
          </a:xfrm>
          <a:prstGeom prst="rect">
            <a:avLst/>
          </a:prstGeom>
          <a:solidFill>
            <a:srgbClr val="01178F"/>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640080" tIns="53785" rIns="0" bIns="53785" numCol="1" spcCol="0" rtlCol="0" fromWordArt="0" anchor="ctr" anchorCtr="0" forceAA="0" compatLnSpc="1">
            <a:prstTxWarp prst="textNoShape">
              <a:avLst/>
            </a:prstTxWarp>
            <a:noAutofit/>
          </a:bodyPr>
          <a:lstStyle/>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Mike </a:t>
            </a:r>
            <a:r>
              <a:rPr kumimoji="0" lang="en-US" sz="1200" b="1" i="0" u="none" strike="noStrike" kern="0" cap="none" spc="0" normalizeH="0" baseline="0" noProof="0" err="1">
                <a:ln>
                  <a:noFill/>
                </a:ln>
                <a:solidFill>
                  <a:srgbClr val="FFFFFF"/>
                </a:solidFill>
                <a:effectLst/>
                <a:uLnTx/>
                <a:uFillTx/>
                <a:latin typeface="Segoe UI"/>
                <a:ea typeface="+mn-ea"/>
                <a:cs typeface="Segoe UI Semibold" panose="020B0702040204020203" pitchFamily="34" charset="0"/>
              </a:rPr>
              <a:t>Stinogel</a:t>
            </a:r>
            <a:endPar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endParaRPr>
          </a:p>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a:ln>
                  <a:noFill/>
                </a:ln>
                <a:solidFill>
                  <a:srgbClr val="FFFFFF"/>
                </a:solidFill>
                <a:effectLst/>
                <a:uLnTx/>
                <a:uFillTx/>
                <a:latin typeface="Segoe UI"/>
                <a:ea typeface="+mn-ea"/>
                <a:cs typeface="+mn-cs"/>
              </a:rPr>
              <a:t>SMB, CSP &amp; Local</a:t>
            </a:r>
            <a:br>
              <a:rPr kumimoji="0" lang="en-US" sz="1000" b="0" i="1" u="none" strike="noStrike" kern="1200" cap="none" spc="0" normalizeH="0" baseline="0" noProof="0">
                <a:ln>
                  <a:noFill/>
                </a:ln>
                <a:solidFill>
                  <a:srgbClr val="FFFFFF"/>
                </a:solidFill>
                <a:effectLst/>
                <a:uLnTx/>
                <a:uFillTx/>
                <a:latin typeface="Segoe UI"/>
                <a:ea typeface="+mn-ea"/>
                <a:cs typeface="+mn-cs"/>
              </a:rPr>
            </a:br>
            <a:r>
              <a:rPr kumimoji="0" lang="en-US" sz="1000" b="0" i="1" u="none" strike="noStrike" kern="1200" cap="none" spc="0" normalizeH="0" baseline="0" noProof="0">
                <a:ln>
                  <a:noFill/>
                </a:ln>
                <a:solidFill>
                  <a:srgbClr val="FFFFFF"/>
                </a:solidFill>
                <a:effectLst/>
                <a:uLnTx/>
                <a:uFillTx/>
                <a:latin typeface="Segoe UI"/>
                <a:ea typeface="+mn-ea"/>
                <a:cs typeface="+mn-cs"/>
              </a:rPr>
              <a:t>Accelerator Lead</a:t>
            </a:r>
          </a:p>
        </p:txBody>
      </p:sp>
      <p:sp>
        <p:nvSpPr>
          <p:cNvPr id="116" name="Rectangle 115">
            <a:extLst>
              <a:ext uri="{FF2B5EF4-FFF2-40B4-BE49-F238E27FC236}">
                <a16:creationId xmlns:a16="http://schemas.microsoft.com/office/drawing/2014/main" id="{CF9193F1-A711-43EB-8336-AF75DF0A32E4}"/>
              </a:ext>
            </a:extLst>
          </p:cNvPr>
          <p:cNvSpPr/>
          <p:nvPr/>
        </p:nvSpPr>
        <p:spPr bwMode="auto">
          <a:xfrm>
            <a:off x="5912283" y="4768395"/>
            <a:ext cx="2139696" cy="566928"/>
          </a:xfrm>
          <a:prstGeom prst="rect">
            <a:avLst/>
          </a:prstGeom>
          <a:solidFill>
            <a:srgbClr val="01178F"/>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ot="0" spcFirstLastPara="0" vertOverflow="overflow" horzOverflow="overflow" vert="horz" wrap="square" lIns="640080" tIns="53785" rIns="0" bIns="53785" numCol="1" spcCol="0" rtlCol="0" fromWordArt="0" anchor="ctr" anchorCtr="0" forceAA="0" compatLnSpc="1">
            <a:prstTxWarp prst="textNoShape">
              <a:avLst/>
            </a:prstTxWarp>
            <a:noAutofit/>
          </a:bodyPr>
          <a:lstStyle/>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rPr>
              <a:t>Robert </a:t>
            </a:r>
            <a:r>
              <a:rPr kumimoji="0" lang="en-US" sz="1200" b="1" i="0" u="none" strike="noStrike" kern="0" cap="none" spc="0" normalizeH="0" baseline="0" noProof="0" err="1">
                <a:ln>
                  <a:noFill/>
                </a:ln>
                <a:solidFill>
                  <a:srgbClr val="FFFFFF"/>
                </a:solidFill>
                <a:effectLst/>
                <a:uLnTx/>
                <a:uFillTx/>
                <a:latin typeface="Segoe UI"/>
                <a:ea typeface="+mn-ea"/>
                <a:cs typeface="Segoe UI Semibold" panose="020B0702040204020203" pitchFamily="34" charset="0"/>
              </a:rPr>
              <a:t>Fertig</a:t>
            </a:r>
            <a:endParaRPr kumimoji="0" lang="en-US" sz="1200" b="1" i="0" u="none" strike="noStrike" kern="0" cap="none" spc="0" normalizeH="0" baseline="0" noProof="0">
              <a:ln>
                <a:noFill/>
              </a:ln>
              <a:solidFill>
                <a:srgbClr val="FFFFFF"/>
              </a:solidFill>
              <a:effectLst/>
              <a:uLnTx/>
              <a:uFillTx/>
              <a:latin typeface="Segoe UI"/>
              <a:ea typeface="+mn-ea"/>
              <a:cs typeface="Segoe UI Semibold" panose="020B0702040204020203" pitchFamily="34" charset="0"/>
            </a:endParaRPr>
          </a:p>
          <a:p>
            <a:pPr marL="0" marR="0" lvl="0" indent="0" algn="l" defTabSz="1015985"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a:ln>
                  <a:noFill/>
                </a:ln>
                <a:solidFill>
                  <a:srgbClr val="FFFFFF"/>
                </a:solidFill>
                <a:effectLst/>
                <a:uLnTx/>
                <a:uFillTx/>
                <a:latin typeface="Segoe UI"/>
                <a:ea typeface="+mn-ea"/>
                <a:cs typeface="+mn-cs"/>
              </a:rPr>
              <a:t>Partner Investment Engine (PIE) Lead</a:t>
            </a:r>
          </a:p>
        </p:txBody>
      </p:sp>
      <p:sp>
        <p:nvSpPr>
          <p:cNvPr id="128" name="TextBox 127">
            <a:extLst>
              <a:ext uri="{FF2B5EF4-FFF2-40B4-BE49-F238E27FC236}">
                <a16:creationId xmlns:a16="http://schemas.microsoft.com/office/drawing/2014/main" id="{5121BA14-100C-4898-BDAD-D903EB00D87B}"/>
              </a:ext>
            </a:extLst>
          </p:cNvPr>
          <p:cNvSpPr txBox="1"/>
          <p:nvPr/>
        </p:nvSpPr>
        <p:spPr>
          <a:xfrm>
            <a:off x="8099590" y="3861482"/>
            <a:ext cx="3995700" cy="654025"/>
          </a:xfrm>
          <a:prstGeom prst="rect">
            <a:avLst/>
          </a:prstGeom>
          <a:noFill/>
        </p:spPr>
        <p:txBody>
          <a:bodyPr wrap="square" lIns="0" tIns="0" rIns="0" bIns="0" rtlCol="0" anchor="ctr">
            <a:spAutoFit/>
          </a:bodyPr>
          <a:lstStyle/>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Lead and manage SMB and CSP incentives</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Own the relationship with Partner &amp; Seller audiences</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Plan, land, and manage local accelerators (SMB, PS, ENT)</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Drive and operationalize incentive payouts &amp; escalations</a:t>
            </a:r>
          </a:p>
        </p:txBody>
      </p:sp>
      <p:sp>
        <p:nvSpPr>
          <p:cNvPr id="129" name="TextBox 128">
            <a:extLst>
              <a:ext uri="{FF2B5EF4-FFF2-40B4-BE49-F238E27FC236}">
                <a16:creationId xmlns:a16="http://schemas.microsoft.com/office/drawing/2014/main" id="{270A7E82-D0E4-418F-B05A-54466F47B27E}"/>
              </a:ext>
            </a:extLst>
          </p:cNvPr>
          <p:cNvSpPr txBox="1"/>
          <p:nvPr/>
        </p:nvSpPr>
        <p:spPr>
          <a:xfrm>
            <a:off x="8099588" y="2134748"/>
            <a:ext cx="4231558" cy="654025"/>
          </a:xfrm>
          <a:prstGeom prst="rect">
            <a:avLst/>
          </a:prstGeom>
          <a:noFill/>
        </p:spPr>
        <p:txBody>
          <a:bodyPr wrap="square" lIns="0" tIns="0" rIns="0" bIns="0" rtlCol="0" anchor="ctr">
            <a:spAutoFit/>
          </a:bodyPr>
          <a:lstStyle/>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Build and drive overall incentive and investment strategy</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Drive US governance &amp; compliance activities across BGs</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Deliver overall impact &amp; profitability analysis to enable simplification</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Manage and optimize overall US incentive budget</a:t>
            </a:r>
          </a:p>
        </p:txBody>
      </p:sp>
      <p:sp>
        <p:nvSpPr>
          <p:cNvPr id="130" name="TextBox 129">
            <a:extLst>
              <a:ext uri="{FF2B5EF4-FFF2-40B4-BE49-F238E27FC236}">
                <a16:creationId xmlns:a16="http://schemas.microsoft.com/office/drawing/2014/main" id="{8BF03373-5A06-44F1-A281-10C4BC975A9E}"/>
              </a:ext>
            </a:extLst>
          </p:cNvPr>
          <p:cNvSpPr txBox="1"/>
          <p:nvPr/>
        </p:nvSpPr>
        <p:spPr>
          <a:xfrm>
            <a:off x="8099588" y="2998115"/>
            <a:ext cx="3995701" cy="654025"/>
          </a:xfrm>
          <a:prstGeom prst="rect">
            <a:avLst/>
          </a:prstGeom>
          <a:noFill/>
        </p:spPr>
        <p:txBody>
          <a:bodyPr wrap="square" lIns="0" tIns="0" rIns="0" bIns="0" rtlCol="0" anchor="ctr">
            <a:spAutoFit/>
          </a:bodyPr>
          <a:lstStyle/>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Lead and manage Enterprise and Cloud incentives</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Own the relationship with Partner &amp; Seller audiences</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Deliver and localize internal and external readiness</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Support partner escalations &amp; proactively communicate</a:t>
            </a:r>
          </a:p>
        </p:txBody>
      </p:sp>
      <p:sp>
        <p:nvSpPr>
          <p:cNvPr id="131" name="TextBox 130">
            <a:extLst>
              <a:ext uri="{FF2B5EF4-FFF2-40B4-BE49-F238E27FC236}">
                <a16:creationId xmlns:a16="http://schemas.microsoft.com/office/drawing/2014/main" id="{5E672BB8-B20B-4C46-9184-19AAFC14E6F5}"/>
              </a:ext>
            </a:extLst>
          </p:cNvPr>
          <p:cNvSpPr txBox="1"/>
          <p:nvPr/>
        </p:nvSpPr>
        <p:spPr>
          <a:xfrm>
            <a:off x="8099590" y="4724847"/>
            <a:ext cx="3995700" cy="654025"/>
          </a:xfrm>
          <a:prstGeom prst="rect">
            <a:avLst/>
          </a:prstGeom>
          <a:noFill/>
        </p:spPr>
        <p:txBody>
          <a:bodyPr wrap="square" lIns="0" tIns="0" rIns="0" bIns="0" rtlCol="0" anchor="ctr">
            <a:spAutoFit/>
          </a:bodyPr>
          <a:lstStyle/>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Owns end to end Partner and Seller experience</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Co-design and plan PIE campaigns with key BG stakeholders</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Deliver campaign and tool readiness via Yammer and Office Hours</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Provide program analysis on performance and impact</a:t>
            </a:r>
          </a:p>
        </p:txBody>
      </p:sp>
      <p:cxnSp>
        <p:nvCxnSpPr>
          <p:cNvPr id="14" name="Straight Connector 13">
            <a:extLst>
              <a:ext uri="{FF2B5EF4-FFF2-40B4-BE49-F238E27FC236}">
                <a16:creationId xmlns:a16="http://schemas.microsoft.com/office/drawing/2014/main" id="{78723615-914E-4082-81DC-44EF1E716622}"/>
              </a:ext>
            </a:extLst>
          </p:cNvPr>
          <p:cNvCxnSpPr/>
          <p:nvPr/>
        </p:nvCxnSpPr>
        <p:spPr>
          <a:xfrm>
            <a:off x="7960442" y="2893444"/>
            <a:ext cx="4621597" cy="0"/>
          </a:xfrm>
          <a:prstGeom prst="line">
            <a:avLst/>
          </a:prstGeom>
          <a:ln w="6350">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0A16037A-6C1E-47F5-B164-E4226EFD9346}"/>
              </a:ext>
            </a:extLst>
          </p:cNvPr>
          <p:cNvCxnSpPr/>
          <p:nvPr/>
        </p:nvCxnSpPr>
        <p:spPr>
          <a:xfrm>
            <a:off x="7960442" y="3756811"/>
            <a:ext cx="4621597" cy="0"/>
          </a:xfrm>
          <a:prstGeom prst="line">
            <a:avLst/>
          </a:prstGeom>
          <a:ln w="6350">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C160F0F-660A-4D61-A317-1CE908586824}"/>
              </a:ext>
            </a:extLst>
          </p:cNvPr>
          <p:cNvCxnSpPr/>
          <p:nvPr/>
        </p:nvCxnSpPr>
        <p:spPr>
          <a:xfrm>
            <a:off x="7960442" y="4620178"/>
            <a:ext cx="4621597" cy="0"/>
          </a:xfrm>
          <a:prstGeom prst="line">
            <a:avLst/>
          </a:prstGeom>
          <a:ln w="6350">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pic>
        <p:nvPicPr>
          <p:cNvPr id="149" name="Picture 148">
            <a:extLst>
              <a:ext uri="{FF2B5EF4-FFF2-40B4-BE49-F238E27FC236}">
                <a16:creationId xmlns:a16="http://schemas.microsoft.com/office/drawing/2014/main" id="{4408BFED-090C-4CD1-95F8-E253FA02B329}"/>
              </a:ext>
            </a:extLst>
          </p:cNvPr>
          <p:cNvPicPr>
            <a:picLocks/>
          </p:cNvPicPr>
          <p:nvPr/>
        </p:nvPicPr>
        <p:blipFill rotWithShape="1">
          <a:blip r:embed="rId7">
            <a:extLst>
              <a:ext uri="{28A0092B-C50C-407E-A947-70E740481C1C}">
                <a14:useLocalDpi xmlns:a14="http://schemas.microsoft.com/office/drawing/2010/main" val="0"/>
              </a:ext>
            </a:extLst>
          </a:blip>
          <a:srcRect l="-1" t="6995" r="45646" b="66752"/>
          <a:stretch/>
        </p:blipFill>
        <p:spPr>
          <a:xfrm>
            <a:off x="5862588" y="4768395"/>
            <a:ext cx="565860" cy="566928"/>
          </a:xfrm>
          <a:prstGeom prst="rect">
            <a:avLst/>
          </a:prstGeom>
        </p:spPr>
      </p:pic>
      <p:pic>
        <p:nvPicPr>
          <p:cNvPr id="152" name="Picture 151">
            <a:extLst>
              <a:ext uri="{FF2B5EF4-FFF2-40B4-BE49-F238E27FC236}">
                <a16:creationId xmlns:a16="http://schemas.microsoft.com/office/drawing/2014/main" id="{971D0B20-A2CD-4B94-9328-61AC9C09220A}"/>
              </a:ext>
            </a:extLst>
          </p:cNvPr>
          <p:cNvPicPr>
            <a:picLocks/>
          </p:cNvPicPr>
          <p:nvPr/>
        </p:nvPicPr>
        <p:blipFill rotWithShape="1">
          <a:blip r:embed="rId8"/>
          <a:srcRect l="4162" t="5518" r="6181" b="4824"/>
          <a:stretch/>
        </p:blipFill>
        <p:spPr>
          <a:xfrm>
            <a:off x="5862588" y="3905562"/>
            <a:ext cx="565860" cy="565860"/>
          </a:xfrm>
          <a:prstGeom prst="rect">
            <a:avLst/>
          </a:prstGeom>
        </p:spPr>
      </p:pic>
      <p:pic>
        <p:nvPicPr>
          <p:cNvPr id="153" name="Picture 152">
            <a:extLst>
              <a:ext uri="{FF2B5EF4-FFF2-40B4-BE49-F238E27FC236}">
                <a16:creationId xmlns:a16="http://schemas.microsoft.com/office/drawing/2014/main" id="{2CF9C599-5FD8-4C81-9F9F-9D579E1F0CD6}"/>
              </a:ext>
            </a:extLst>
          </p:cNvPr>
          <p:cNvPicPr>
            <a:picLocks/>
          </p:cNvPicPr>
          <p:nvPr/>
        </p:nvPicPr>
        <p:blipFill>
          <a:blip r:embed="rId9"/>
          <a:stretch>
            <a:fillRect/>
          </a:stretch>
        </p:blipFill>
        <p:spPr>
          <a:xfrm>
            <a:off x="5842710" y="3041662"/>
            <a:ext cx="565860" cy="565860"/>
          </a:xfrm>
          <a:prstGeom prst="rect">
            <a:avLst/>
          </a:prstGeom>
        </p:spPr>
      </p:pic>
      <p:pic>
        <p:nvPicPr>
          <p:cNvPr id="154" name="Picture 153">
            <a:extLst>
              <a:ext uri="{FF2B5EF4-FFF2-40B4-BE49-F238E27FC236}">
                <a16:creationId xmlns:a16="http://schemas.microsoft.com/office/drawing/2014/main" id="{187AB054-2235-42C1-9584-25E7E97E9014}"/>
              </a:ext>
            </a:extLst>
          </p:cNvPr>
          <p:cNvPicPr>
            <a:picLocks/>
          </p:cNvPicPr>
          <p:nvPr/>
        </p:nvPicPr>
        <p:blipFill>
          <a:blip r:embed="rId10"/>
          <a:stretch>
            <a:fillRect/>
          </a:stretch>
        </p:blipFill>
        <p:spPr>
          <a:xfrm>
            <a:off x="5862588" y="2178296"/>
            <a:ext cx="565860" cy="565860"/>
          </a:xfrm>
          <a:prstGeom prst="rect">
            <a:avLst/>
          </a:prstGeom>
        </p:spPr>
      </p:pic>
      <p:grpSp>
        <p:nvGrpSpPr>
          <p:cNvPr id="2" name="Group 1">
            <a:extLst>
              <a:ext uri="{FF2B5EF4-FFF2-40B4-BE49-F238E27FC236}">
                <a16:creationId xmlns:a16="http://schemas.microsoft.com/office/drawing/2014/main" id="{737FEA6A-696A-4D16-AE96-77516AF5F5B7}"/>
              </a:ext>
            </a:extLst>
          </p:cNvPr>
          <p:cNvGrpSpPr/>
          <p:nvPr/>
        </p:nvGrpSpPr>
        <p:grpSpPr>
          <a:xfrm>
            <a:off x="4805163" y="930318"/>
            <a:ext cx="2386921" cy="565860"/>
            <a:chOff x="4815437" y="623186"/>
            <a:chExt cx="2386921" cy="565860"/>
          </a:xfrm>
        </p:grpSpPr>
        <p:sp>
          <p:nvSpPr>
            <p:cNvPr id="69" name="Rectangle 68">
              <a:extLst>
                <a:ext uri="{FF2B5EF4-FFF2-40B4-BE49-F238E27FC236}">
                  <a16:creationId xmlns:a16="http://schemas.microsoft.com/office/drawing/2014/main" id="{95DCCB79-2605-479F-9E57-1417D6A6F636}"/>
                </a:ext>
              </a:extLst>
            </p:cNvPr>
            <p:cNvSpPr/>
            <p:nvPr/>
          </p:nvSpPr>
          <p:spPr bwMode="auto">
            <a:xfrm>
              <a:off x="4815437" y="623186"/>
              <a:ext cx="2386921" cy="565860"/>
            </a:xfrm>
            <a:prstGeom prst="rect">
              <a:avLst/>
            </a:prstGeom>
            <a:gradFill flip="none" rotWithShape="1">
              <a:gsLst>
                <a:gs pos="0">
                  <a:srgbClr val="01178F"/>
                </a:gs>
                <a:gs pos="100000">
                  <a:srgbClr val="01178F">
                    <a:alpha val="57000"/>
                  </a:srgbClr>
                </a:gs>
              </a:gsLst>
              <a:lin ang="16200000" scaled="1"/>
              <a:tileRect/>
            </a:gradFill>
            <a:ln>
              <a:noFill/>
            </a:ln>
            <a:effectLst/>
          </p:spPr>
          <p:txBody>
            <a:bodyPr rot="0" spcFirstLastPara="0" vertOverflow="overflow" horzOverflow="overflow" vert="horz" wrap="square" lIns="645426" tIns="38111" rIns="80678" bIns="40339" numCol="1" spcCol="0" rtlCol="0" fromWordArt="0" anchor="ctr" anchorCtr="0" forceAA="0" compatLnSpc="1">
              <a:prstTxWarp prst="textNoShape">
                <a:avLst/>
              </a:prstTxWarp>
              <a:noAutofit/>
            </a:bodyPr>
            <a:lstStyle/>
            <a:p>
              <a:pPr marL="0" marR="0" lvl="0" indent="0" algn="l" defTabSz="761989"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Tess Connor</a:t>
              </a:r>
            </a:p>
            <a:p>
              <a:pPr marL="0" marR="0" lvl="0" indent="0" algn="l" defTabSz="761989"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a:ln>
                    <a:noFill/>
                  </a:ln>
                  <a:solidFill>
                    <a:srgbClr val="FFFFFF"/>
                  </a:solidFill>
                  <a:effectLst/>
                  <a:uLnTx/>
                  <a:uFillTx/>
                  <a:latin typeface="Segoe UI Semilight"/>
                  <a:ea typeface="+mn-ea"/>
                  <a:cs typeface="+mn-cs"/>
                </a:rPr>
                <a:t>Partner Strategy &amp; Programs</a:t>
              </a:r>
            </a:p>
          </p:txBody>
        </p:sp>
        <p:pic>
          <p:nvPicPr>
            <p:cNvPr id="155" name="Picture 154">
              <a:extLst>
                <a:ext uri="{FF2B5EF4-FFF2-40B4-BE49-F238E27FC236}">
                  <a16:creationId xmlns:a16="http://schemas.microsoft.com/office/drawing/2014/main" id="{EEE5E3C8-ACD7-4E5E-B2B4-326F1B4C81A6}"/>
                </a:ext>
              </a:extLst>
            </p:cNvPr>
            <p:cNvPicPr>
              <a:picLocks/>
            </p:cNvPicPr>
            <p:nvPr/>
          </p:nvPicPr>
          <p:blipFill>
            <a:blip r:embed="rId11"/>
            <a:stretch>
              <a:fillRect/>
            </a:stretch>
          </p:blipFill>
          <p:spPr>
            <a:xfrm>
              <a:off x="4815438" y="623186"/>
              <a:ext cx="565860" cy="565860"/>
            </a:xfrm>
            <a:prstGeom prst="rect">
              <a:avLst/>
            </a:prstGeom>
          </p:spPr>
        </p:pic>
      </p:grpSp>
      <p:sp>
        <p:nvSpPr>
          <p:cNvPr id="43" name="TextBox 42">
            <a:extLst>
              <a:ext uri="{FF2B5EF4-FFF2-40B4-BE49-F238E27FC236}">
                <a16:creationId xmlns:a16="http://schemas.microsoft.com/office/drawing/2014/main" id="{7283526C-AD2B-4EE9-9F07-F54FE5CCA93F}"/>
              </a:ext>
            </a:extLst>
          </p:cNvPr>
          <p:cNvSpPr txBox="1"/>
          <p:nvPr/>
        </p:nvSpPr>
        <p:spPr>
          <a:xfrm>
            <a:off x="2610376" y="2735146"/>
            <a:ext cx="3063623" cy="671979"/>
          </a:xfrm>
          <a:prstGeom prst="rect">
            <a:avLst/>
          </a:prstGeom>
          <a:noFill/>
        </p:spPr>
        <p:txBody>
          <a:bodyPr wrap="square" lIns="0" tIns="0" rIns="0" bIns="0" rtlCol="0" anchor="ctr">
            <a:spAutoFit/>
          </a:bodyPr>
          <a:lstStyle/>
          <a:p>
            <a:pPr marL="171450" marR="0" lvl="1" indent="-1714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50" b="0" i="0" u="none" strike="noStrike" kern="1200" cap="none" spc="0" normalizeH="0" baseline="0" noProof="0">
                <a:ln>
                  <a:noFill/>
                </a:ln>
                <a:solidFill>
                  <a:srgbClr val="505050"/>
                </a:solidFill>
                <a:effectLst/>
                <a:uLnTx/>
                <a:uFillTx/>
                <a:latin typeface="Segoe UI"/>
                <a:ea typeface="+mn-ea"/>
                <a:cs typeface="+mn-cs"/>
              </a:rPr>
              <a:t>Lead partner profitability programs</a:t>
            </a:r>
          </a:p>
          <a:p>
            <a:pPr marL="171450" marR="0" lvl="1" indent="-1714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50" b="0" i="0" u="none" strike="noStrike" kern="1200" cap="none" spc="0" normalizeH="0" baseline="0" noProof="0">
                <a:ln>
                  <a:noFill/>
                </a:ln>
                <a:solidFill>
                  <a:srgbClr val="505050"/>
                </a:solidFill>
                <a:effectLst/>
                <a:uLnTx/>
                <a:uFillTx/>
                <a:latin typeface="Segoe UI"/>
                <a:ea typeface="+mn-ea"/>
                <a:cs typeface="+mn-cs"/>
              </a:rPr>
              <a:t>Deliver  strategy and tactics that increase non-managed partner cloud pipeline through CSP</a:t>
            </a:r>
          </a:p>
          <a:p>
            <a:pPr marL="0" marR="0" lvl="1" indent="0" algn="l" defTabSz="1097177" rtl="0" eaLnBrk="1" fontAlgn="ctr" latinLnBrk="0" hangingPunct="1">
              <a:lnSpc>
                <a:spcPct val="100000"/>
              </a:lnSpc>
              <a:spcBef>
                <a:spcPts val="100"/>
              </a:spcBef>
              <a:spcAft>
                <a:spcPts val="0"/>
              </a:spcAft>
              <a:buClrTx/>
              <a:buSzTx/>
              <a:buFontTx/>
              <a:buNone/>
              <a:tabLst/>
              <a:defRPr/>
            </a:pPr>
            <a:endParaRPr kumimoji="0" lang="en-US" sz="1050" b="0" i="0" u="none" strike="noStrike" kern="1200" cap="none" spc="0" normalizeH="0" baseline="0" noProof="0">
              <a:ln>
                <a:noFill/>
              </a:ln>
              <a:solidFill>
                <a:srgbClr val="505050"/>
              </a:solidFill>
              <a:effectLst/>
              <a:uLnTx/>
              <a:uFillTx/>
              <a:latin typeface="Segoe UI"/>
              <a:ea typeface="+mn-ea"/>
              <a:cs typeface="+mn-cs"/>
            </a:endParaRPr>
          </a:p>
        </p:txBody>
      </p:sp>
      <p:sp>
        <p:nvSpPr>
          <p:cNvPr id="44" name="TextBox 43">
            <a:extLst>
              <a:ext uri="{FF2B5EF4-FFF2-40B4-BE49-F238E27FC236}">
                <a16:creationId xmlns:a16="http://schemas.microsoft.com/office/drawing/2014/main" id="{294F25A9-58D5-4749-B71A-E65373D8C316}"/>
              </a:ext>
            </a:extLst>
          </p:cNvPr>
          <p:cNvSpPr txBox="1"/>
          <p:nvPr/>
        </p:nvSpPr>
        <p:spPr>
          <a:xfrm>
            <a:off x="2624763" y="5927504"/>
            <a:ext cx="3049235" cy="628377"/>
          </a:xfrm>
          <a:prstGeom prst="rect">
            <a:avLst/>
          </a:prstGeom>
          <a:noFill/>
        </p:spPr>
        <p:txBody>
          <a:bodyPr wrap="square" lIns="0" tIns="0" rIns="0" bIns="0" rtlCol="0" anchor="ctr">
            <a:spAutoFit/>
          </a:bodyPr>
          <a:lstStyle/>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Direct to-partner communication strategy for all of US OCP</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Co-ordinate and execute social media messaging, blogs, email copy </a:t>
            </a:r>
            <a:endParaRPr kumimoji="0" lang="en-US" sz="1100" b="0" i="0" u="none" strike="noStrike" kern="1200" cap="none" spc="0" normalizeH="0" baseline="0" noProof="0">
              <a:ln>
                <a:noFill/>
              </a:ln>
              <a:solidFill>
                <a:srgbClr val="505050"/>
              </a:solidFill>
              <a:effectLst/>
              <a:uLnTx/>
              <a:uFillTx/>
              <a:latin typeface="Segoe UI"/>
              <a:ea typeface="+mn-ea"/>
              <a:cs typeface="+mn-cs"/>
            </a:endParaRPr>
          </a:p>
        </p:txBody>
      </p:sp>
      <p:pic>
        <p:nvPicPr>
          <p:cNvPr id="3" name="Picture 3" descr="portrait_v3.jpg">
            <a:extLst>
              <a:ext uri="{FF2B5EF4-FFF2-40B4-BE49-F238E27FC236}">
                <a16:creationId xmlns:a16="http://schemas.microsoft.com/office/drawing/2014/main" id="{6DE1DCBA-41A1-4A66-8F50-C80B48BBC020}"/>
              </a:ext>
            </a:extLst>
          </p:cNvPr>
          <p:cNvPicPr>
            <a:picLocks noChangeAspect="1"/>
          </p:cNvPicPr>
          <p:nvPr/>
        </p:nvPicPr>
        <p:blipFill>
          <a:blip r:embed="rId12"/>
          <a:stretch>
            <a:fillRect/>
          </a:stretch>
        </p:blipFill>
        <p:spPr>
          <a:xfrm>
            <a:off x="342642" y="4684904"/>
            <a:ext cx="559917" cy="566302"/>
          </a:xfrm>
          <a:prstGeom prst="rect">
            <a:avLst/>
          </a:prstGeom>
        </p:spPr>
      </p:pic>
      <p:sp>
        <p:nvSpPr>
          <p:cNvPr id="45" name="TextBox 44">
            <a:extLst>
              <a:ext uri="{FF2B5EF4-FFF2-40B4-BE49-F238E27FC236}">
                <a16:creationId xmlns:a16="http://schemas.microsoft.com/office/drawing/2014/main" id="{746A4B6E-659F-4F65-B229-DC278EA1ED40}"/>
              </a:ext>
            </a:extLst>
          </p:cNvPr>
          <p:cNvSpPr txBox="1"/>
          <p:nvPr/>
        </p:nvSpPr>
        <p:spPr>
          <a:xfrm>
            <a:off x="2509883" y="2070439"/>
            <a:ext cx="3117971" cy="807913"/>
          </a:xfrm>
          <a:prstGeom prst="rect">
            <a:avLst/>
          </a:prstGeom>
          <a:noFill/>
        </p:spPr>
        <p:txBody>
          <a:bodyPr wrap="square" lIns="0" tIns="0" rIns="0" bIns="0" rtlCol="0" anchor="ctr">
            <a:spAutoFit/>
          </a:bodyPr>
          <a:lstStyle/>
          <a:p>
            <a:pPr marL="171450" marR="0" lvl="1" indent="-1714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Build awareness about Microsoft partner program</a:t>
            </a:r>
          </a:p>
          <a:p>
            <a:pPr marL="171450" marR="0" lvl="1" indent="-1714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Drive </a:t>
            </a:r>
            <a:r>
              <a:rPr kumimoji="0" lang="en-US" sz="1000" b="0" i="0" u="none" strike="noStrike" kern="1200" cap="none" spc="0" normalizeH="0" baseline="0" noProof="0" dirty="0">
                <a:ln>
                  <a:noFill/>
                </a:ln>
                <a:solidFill>
                  <a:srgbClr val="505050"/>
                </a:solidFill>
                <a:effectLst/>
                <a:uLnTx/>
                <a:uFillTx/>
                <a:latin typeface="Segoe UI"/>
                <a:ea typeface="+mn-ea"/>
                <a:cs typeface="+mn-cs"/>
              </a:rPr>
              <a:t>recruit/</a:t>
            </a:r>
            <a:r>
              <a:rPr kumimoji="0" lang="en-US" sz="1000" b="0" i="0" u="none" strike="noStrike" kern="1200" cap="none" spc="0" normalizeH="0" baseline="0" noProof="0">
                <a:ln>
                  <a:noFill/>
                </a:ln>
                <a:solidFill>
                  <a:srgbClr val="505050"/>
                </a:solidFill>
                <a:effectLst/>
                <a:uLnTx/>
                <a:uFillTx/>
                <a:latin typeface="Segoe UI"/>
                <a:ea typeface="+mn-ea"/>
                <a:cs typeface="+mn-cs"/>
              </a:rPr>
              <a:t>retention of partners in the ecosystem</a:t>
            </a:r>
          </a:p>
          <a:p>
            <a:pPr marL="171450" marR="0" lvl="1" indent="-1714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rgbClr val="505050"/>
                </a:solidFill>
                <a:effectLst/>
                <a:uLnTx/>
                <a:uFillTx/>
                <a:latin typeface="Segoe UI"/>
                <a:ea typeface="+mn-ea"/>
                <a:cs typeface="+mn-cs"/>
              </a:rPr>
              <a:t>Deliver simplified content for partners &amp; internal field about partner strategy related to program</a:t>
            </a:r>
          </a:p>
          <a:p>
            <a:pPr marL="133350" marR="0" lvl="1" indent="-133350" algn="l" defTabSz="1097177" rtl="0" eaLnBrk="1" fontAlgn="ctr" latinLnBrk="0" hangingPunct="1">
              <a:lnSpc>
                <a:spcPct val="100000"/>
              </a:lnSpc>
              <a:spcBef>
                <a:spcPts val="100"/>
              </a:spcBef>
              <a:spcAft>
                <a:spcPts val="0"/>
              </a:spcAft>
              <a:buClrTx/>
              <a:buSzTx/>
              <a:buFont typeface="Arial" panose="020B0604020202020204" pitchFamily="34" charset="0"/>
              <a:buChar char="•"/>
              <a:tabLst/>
              <a:defRPr/>
            </a:pPr>
            <a:endParaRPr kumimoji="0" lang="en-US" sz="1000" b="0" i="0" u="none" strike="noStrike" kern="1200" cap="none" spc="0" normalizeH="0" baseline="0" noProof="0">
              <a:ln>
                <a:noFill/>
              </a:ln>
              <a:solidFill>
                <a:srgbClr val="505050"/>
              </a:solidFill>
              <a:effectLst/>
              <a:uLnTx/>
              <a:uFillTx/>
              <a:latin typeface="Segoe UI"/>
              <a:ea typeface="+mn-ea"/>
              <a:cs typeface="+mn-cs"/>
            </a:endParaRPr>
          </a:p>
        </p:txBody>
      </p:sp>
      <p:cxnSp>
        <p:nvCxnSpPr>
          <p:cNvPr id="46" name="Straight Connector 45">
            <a:extLst>
              <a:ext uri="{FF2B5EF4-FFF2-40B4-BE49-F238E27FC236}">
                <a16:creationId xmlns:a16="http://schemas.microsoft.com/office/drawing/2014/main" id="{7BBA5BE8-63D6-490A-A871-B20B8BBAE92D}"/>
              </a:ext>
            </a:extLst>
          </p:cNvPr>
          <p:cNvCxnSpPr/>
          <p:nvPr/>
        </p:nvCxnSpPr>
        <p:spPr>
          <a:xfrm>
            <a:off x="1085887" y="2717853"/>
            <a:ext cx="4621597" cy="0"/>
          </a:xfrm>
          <a:prstGeom prst="line">
            <a:avLst/>
          </a:prstGeom>
          <a:ln w="6350">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2212BD5-6120-4BB9-A5AE-0BCE63E2582C}"/>
              </a:ext>
            </a:extLst>
          </p:cNvPr>
          <p:cNvCxnSpPr/>
          <p:nvPr/>
        </p:nvCxnSpPr>
        <p:spPr>
          <a:xfrm>
            <a:off x="1055952" y="3331156"/>
            <a:ext cx="4621597" cy="0"/>
          </a:xfrm>
          <a:prstGeom prst="line">
            <a:avLst/>
          </a:prstGeom>
          <a:ln w="6350">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498AF75-940C-4C50-961E-7714BC56FC2F}"/>
              </a:ext>
            </a:extLst>
          </p:cNvPr>
          <p:cNvCxnSpPr/>
          <p:nvPr/>
        </p:nvCxnSpPr>
        <p:spPr>
          <a:xfrm>
            <a:off x="1141601" y="3974371"/>
            <a:ext cx="4621597" cy="0"/>
          </a:xfrm>
          <a:prstGeom prst="line">
            <a:avLst/>
          </a:prstGeom>
          <a:ln w="6350">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pic>
        <p:nvPicPr>
          <p:cNvPr id="49" name="Picture 48">
            <a:extLst>
              <a:ext uri="{FF2B5EF4-FFF2-40B4-BE49-F238E27FC236}">
                <a16:creationId xmlns:a16="http://schemas.microsoft.com/office/drawing/2014/main" id="{5AB32F09-7620-4B9E-BC07-17AD1B882D07}"/>
              </a:ext>
            </a:extLst>
          </p:cNvPr>
          <p:cNvPicPr>
            <a:picLocks noChangeAspect="1"/>
          </p:cNvPicPr>
          <p:nvPr/>
        </p:nvPicPr>
        <p:blipFill rotWithShape="1">
          <a:blip r:embed="rId6"/>
          <a:srcRect l="2620" t="3" r="1" b="1656"/>
          <a:stretch/>
        </p:blipFill>
        <p:spPr>
          <a:xfrm>
            <a:off x="356980" y="3414764"/>
            <a:ext cx="561384" cy="566928"/>
          </a:xfrm>
          <a:prstGeom prst="rect">
            <a:avLst/>
          </a:prstGeom>
        </p:spPr>
      </p:pic>
      <p:pic>
        <p:nvPicPr>
          <p:cNvPr id="4" name="Picture 3">
            <a:extLst>
              <a:ext uri="{FF2B5EF4-FFF2-40B4-BE49-F238E27FC236}">
                <a16:creationId xmlns:a16="http://schemas.microsoft.com/office/drawing/2014/main" id="{CD46AC43-FA36-4946-9C29-25F76731B85F}"/>
              </a:ext>
            </a:extLst>
          </p:cNvPr>
          <p:cNvPicPr>
            <a:picLocks noChangeAspect="1"/>
          </p:cNvPicPr>
          <p:nvPr/>
        </p:nvPicPr>
        <p:blipFill>
          <a:blip r:embed="rId13"/>
          <a:stretch>
            <a:fillRect/>
          </a:stretch>
        </p:blipFill>
        <p:spPr>
          <a:xfrm>
            <a:off x="352582" y="2770969"/>
            <a:ext cx="549977" cy="546011"/>
          </a:xfrm>
          <a:prstGeom prst="rect">
            <a:avLst/>
          </a:prstGeom>
        </p:spPr>
      </p:pic>
    </p:spTree>
    <p:extLst>
      <p:ext uri="{BB962C8B-B14F-4D97-AF65-F5344CB8AC3E}">
        <p14:creationId xmlns:p14="http://schemas.microsoft.com/office/powerpoint/2010/main" val="9835056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reeform: Shape 74">
            <a:extLst>
              <a:ext uri="{FF2B5EF4-FFF2-40B4-BE49-F238E27FC236}">
                <a16:creationId xmlns:a16="http://schemas.microsoft.com/office/drawing/2014/main" id="{A37663BF-D003-454E-BC49-AF710E8B1E5B}"/>
              </a:ext>
            </a:extLst>
          </p:cNvPr>
          <p:cNvSpPr/>
          <p:nvPr/>
        </p:nvSpPr>
        <p:spPr bwMode="auto">
          <a:xfrm>
            <a:off x="1332220" y="9440"/>
            <a:ext cx="5137955" cy="6858000"/>
          </a:xfrm>
          <a:custGeom>
            <a:avLst/>
            <a:gdLst>
              <a:gd name="connsiteX0" fmla="*/ 0 w 5972240"/>
              <a:gd name="connsiteY0" fmla="*/ 0 h 6858000"/>
              <a:gd name="connsiteX1" fmla="*/ 4354303 w 5972240"/>
              <a:gd name="connsiteY1" fmla="*/ 0 h 6858000"/>
              <a:gd name="connsiteX2" fmla="*/ 4460428 w 5972240"/>
              <a:gd name="connsiteY2" fmla="*/ 80130 h 6858000"/>
              <a:gd name="connsiteX3" fmla="*/ 5972240 w 5972240"/>
              <a:gd name="connsiteY3" fmla="*/ 3429000 h 6858000"/>
              <a:gd name="connsiteX4" fmla="*/ 4460427 w 5972240"/>
              <a:gd name="connsiteY4" fmla="*/ 6777871 h 6858000"/>
              <a:gd name="connsiteX5" fmla="*/ 4354304 w 5972240"/>
              <a:gd name="connsiteY5" fmla="*/ 6858000 h 6858000"/>
              <a:gd name="connsiteX6" fmla="*/ 0 w 597224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2240" h="6858000">
                <a:moveTo>
                  <a:pt x="0" y="0"/>
                </a:moveTo>
                <a:lnTo>
                  <a:pt x="4354303" y="0"/>
                </a:lnTo>
                <a:lnTo>
                  <a:pt x="4460428" y="80130"/>
                </a:lnTo>
                <a:cubicBezTo>
                  <a:pt x="5372548" y="805895"/>
                  <a:pt x="5972240" y="2034965"/>
                  <a:pt x="5972240" y="3429000"/>
                </a:cubicBezTo>
                <a:cubicBezTo>
                  <a:pt x="5972240" y="4823036"/>
                  <a:pt x="5372547" y="6052105"/>
                  <a:pt x="4460427" y="6777871"/>
                </a:cubicBezTo>
                <a:lnTo>
                  <a:pt x="4354304" y="6858000"/>
                </a:lnTo>
                <a:lnTo>
                  <a:pt x="0" y="6858000"/>
                </a:lnTo>
                <a:close/>
              </a:path>
            </a:pathLst>
          </a:custGeom>
          <a:solidFill>
            <a:schemeClr val="bg1">
              <a:lumMod val="9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aphicFrame>
        <p:nvGraphicFramePr>
          <p:cNvPr id="4" name="Object 3" hidden="1">
            <a:extLst>
              <a:ext uri="{FF2B5EF4-FFF2-40B4-BE49-F238E27FC236}">
                <a16:creationId xmlns:a16="http://schemas.microsoft.com/office/drawing/2014/main" id="{EF6A0A50-ADC0-4D05-9A98-A3320A4E141E}"/>
              </a:ext>
            </a:extLst>
          </p:cNvPr>
          <p:cNvGraphicFramePr>
            <a:graphicFrameLocks noChangeAspect="1"/>
          </p:cNvGraphicFramePr>
          <p:nvPr>
            <p:custDataLst>
              <p:tags r:id="rId2"/>
            </p:custDataLst>
            <p:extLst>
              <p:ext uri="{D42A27DB-BD31-4B8C-83A1-F6EECF244321}">
                <p14:modId xmlns:p14="http://schemas.microsoft.com/office/powerpoint/2010/main" val="134976709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5299" name="think-cell Slide" r:id="rId5" imgW="425" imgH="426" progId="TCLayout.ActiveDocument.1">
                  <p:embed/>
                </p:oleObj>
              </mc:Choice>
              <mc:Fallback>
                <p:oleObj name="think-cell Slide" r:id="rId5" imgW="425" imgH="426" progId="TCLayout.ActiveDocument.1">
                  <p:embed/>
                  <p:pic>
                    <p:nvPicPr>
                      <p:cNvPr id="4" name="Object 3" hidden="1">
                        <a:extLst>
                          <a:ext uri="{FF2B5EF4-FFF2-40B4-BE49-F238E27FC236}">
                            <a16:creationId xmlns:a16="http://schemas.microsoft.com/office/drawing/2014/main" id="{EF6A0A50-ADC0-4D05-9A98-A3320A4E141E}"/>
                          </a:ext>
                        </a:extLst>
                      </p:cNvPr>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60" name="Freeform: Shape 59">
            <a:extLst>
              <a:ext uri="{FF2B5EF4-FFF2-40B4-BE49-F238E27FC236}">
                <a16:creationId xmlns:a16="http://schemas.microsoft.com/office/drawing/2014/main" id="{B6DA4BF6-99CD-4E12-8B33-98826FC0A69F}"/>
              </a:ext>
            </a:extLst>
          </p:cNvPr>
          <p:cNvSpPr/>
          <p:nvPr/>
        </p:nvSpPr>
        <p:spPr bwMode="auto">
          <a:xfrm>
            <a:off x="98820" y="0"/>
            <a:ext cx="5137955" cy="6858000"/>
          </a:xfrm>
          <a:custGeom>
            <a:avLst/>
            <a:gdLst>
              <a:gd name="connsiteX0" fmla="*/ 0 w 5972240"/>
              <a:gd name="connsiteY0" fmla="*/ 0 h 6858000"/>
              <a:gd name="connsiteX1" fmla="*/ 4354303 w 5972240"/>
              <a:gd name="connsiteY1" fmla="*/ 0 h 6858000"/>
              <a:gd name="connsiteX2" fmla="*/ 4460428 w 5972240"/>
              <a:gd name="connsiteY2" fmla="*/ 80130 h 6858000"/>
              <a:gd name="connsiteX3" fmla="*/ 5972240 w 5972240"/>
              <a:gd name="connsiteY3" fmla="*/ 3429000 h 6858000"/>
              <a:gd name="connsiteX4" fmla="*/ 4460427 w 5972240"/>
              <a:gd name="connsiteY4" fmla="*/ 6777871 h 6858000"/>
              <a:gd name="connsiteX5" fmla="*/ 4354304 w 5972240"/>
              <a:gd name="connsiteY5" fmla="*/ 6858000 h 6858000"/>
              <a:gd name="connsiteX6" fmla="*/ 0 w 597224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2240" h="6858000">
                <a:moveTo>
                  <a:pt x="0" y="0"/>
                </a:moveTo>
                <a:lnTo>
                  <a:pt x="4354303" y="0"/>
                </a:lnTo>
                <a:lnTo>
                  <a:pt x="4460428" y="80130"/>
                </a:lnTo>
                <a:cubicBezTo>
                  <a:pt x="5372548" y="805895"/>
                  <a:pt x="5972240" y="2034965"/>
                  <a:pt x="5972240" y="3429000"/>
                </a:cubicBezTo>
                <a:cubicBezTo>
                  <a:pt x="5972240" y="4823036"/>
                  <a:pt x="5372547" y="6052105"/>
                  <a:pt x="4460427" y="6777871"/>
                </a:cubicBezTo>
                <a:lnTo>
                  <a:pt x="4354304" y="6858000"/>
                </a:lnTo>
                <a:lnTo>
                  <a:pt x="0" y="6858000"/>
                </a:lnTo>
                <a:close/>
              </a:path>
            </a:pathLst>
          </a:custGeom>
          <a:solidFill>
            <a:schemeClr val="bg1">
              <a:lumMod val="95000"/>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cxnSp>
        <p:nvCxnSpPr>
          <p:cNvPr id="19" name="Straight Connector 18">
            <a:extLst>
              <a:ext uri="{FF2B5EF4-FFF2-40B4-BE49-F238E27FC236}">
                <a16:creationId xmlns:a16="http://schemas.microsoft.com/office/drawing/2014/main" id="{43C2F369-B829-464C-8191-6BB51F514969}"/>
              </a:ext>
            </a:extLst>
          </p:cNvPr>
          <p:cNvCxnSpPr/>
          <p:nvPr/>
        </p:nvCxnSpPr>
        <p:spPr>
          <a:xfrm>
            <a:off x="-53776" y="1408713"/>
            <a:ext cx="12192000" cy="0"/>
          </a:xfrm>
          <a:prstGeom prst="line">
            <a:avLst/>
          </a:prstGeom>
          <a:noFill/>
          <a:ln w="12700">
            <a:solidFill>
              <a:schemeClr val="bg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1" name="Straight Connector 20">
            <a:extLst>
              <a:ext uri="{FF2B5EF4-FFF2-40B4-BE49-F238E27FC236}">
                <a16:creationId xmlns:a16="http://schemas.microsoft.com/office/drawing/2014/main" id="{5BE09398-8143-49CD-A482-68A76A856517}"/>
              </a:ext>
            </a:extLst>
          </p:cNvPr>
          <p:cNvCxnSpPr/>
          <p:nvPr/>
        </p:nvCxnSpPr>
        <p:spPr>
          <a:xfrm>
            <a:off x="0" y="2141316"/>
            <a:ext cx="12192000" cy="0"/>
          </a:xfrm>
          <a:prstGeom prst="line">
            <a:avLst/>
          </a:prstGeom>
          <a:noFill/>
          <a:ln w="12700">
            <a:solidFill>
              <a:schemeClr val="bg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2" name="Straight Connector 21">
            <a:extLst>
              <a:ext uri="{FF2B5EF4-FFF2-40B4-BE49-F238E27FC236}">
                <a16:creationId xmlns:a16="http://schemas.microsoft.com/office/drawing/2014/main" id="{C2BECB93-3301-40EC-850C-21F851A36B8E}"/>
              </a:ext>
            </a:extLst>
          </p:cNvPr>
          <p:cNvCxnSpPr/>
          <p:nvPr/>
        </p:nvCxnSpPr>
        <p:spPr>
          <a:xfrm>
            <a:off x="144457" y="2912472"/>
            <a:ext cx="12192000" cy="0"/>
          </a:xfrm>
          <a:prstGeom prst="line">
            <a:avLst/>
          </a:prstGeom>
          <a:noFill/>
          <a:ln w="12700">
            <a:solidFill>
              <a:schemeClr val="bg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3" name="Straight Connector 22">
            <a:extLst>
              <a:ext uri="{FF2B5EF4-FFF2-40B4-BE49-F238E27FC236}">
                <a16:creationId xmlns:a16="http://schemas.microsoft.com/office/drawing/2014/main" id="{45480F10-3454-4D77-A11B-6BD433918E84}"/>
              </a:ext>
            </a:extLst>
          </p:cNvPr>
          <p:cNvCxnSpPr/>
          <p:nvPr/>
        </p:nvCxnSpPr>
        <p:spPr>
          <a:xfrm>
            <a:off x="0" y="3684969"/>
            <a:ext cx="12192000" cy="0"/>
          </a:xfrm>
          <a:prstGeom prst="line">
            <a:avLst/>
          </a:prstGeom>
          <a:noFill/>
          <a:ln w="12700">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4" name="Straight Connector 23">
            <a:extLst>
              <a:ext uri="{FF2B5EF4-FFF2-40B4-BE49-F238E27FC236}">
                <a16:creationId xmlns:a16="http://schemas.microsoft.com/office/drawing/2014/main" id="{D99F989D-74BB-4F5C-B018-7EFFC616203F}"/>
              </a:ext>
            </a:extLst>
          </p:cNvPr>
          <p:cNvCxnSpPr/>
          <p:nvPr/>
        </p:nvCxnSpPr>
        <p:spPr>
          <a:xfrm>
            <a:off x="0" y="4385358"/>
            <a:ext cx="12192000" cy="0"/>
          </a:xfrm>
          <a:prstGeom prst="line">
            <a:avLst/>
          </a:prstGeom>
          <a:noFill/>
          <a:ln w="12700">
            <a:solidFill>
              <a:schemeClr val="bg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5" name="Straight Connector 24">
            <a:extLst>
              <a:ext uri="{FF2B5EF4-FFF2-40B4-BE49-F238E27FC236}">
                <a16:creationId xmlns:a16="http://schemas.microsoft.com/office/drawing/2014/main" id="{2CB0FDC8-1A6D-480B-8085-326C109A9425}"/>
              </a:ext>
            </a:extLst>
          </p:cNvPr>
          <p:cNvCxnSpPr/>
          <p:nvPr/>
        </p:nvCxnSpPr>
        <p:spPr>
          <a:xfrm>
            <a:off x="0" y="5133372"/>
            <a:ext cx="12192000" cy="0"/>
          </a:xfrm>
          <a:prstGeom prst="line">
            <a:avLst/>
          </a:prstGeom>
          <a:noFill/>
          <a:ln w="12700">
            <a:solidFill>
              <a:schemeClr val="bg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39" name="Straight Connector 38">
            <a:extLst>
              <a:ext uri="{FF2B5EF4-FFF2-40B4-BE49-F238E27FC236}">
                <a16:creationId xmlns:a16="http://schemas.microsoft.com/office/drawing/2014/main" id="{92EF4903-B611-4DA5-B137-01DAC363DC95}"/>
              </a:ext>
            </a:extLst>
          </p:cNvPr>
          <p:cNvCxnSpPr/>
          <p:nvPr/>
        </p:nvCxnSpPr>
        <p:spPr>
          <a:xfrm>
            <a:off x="0" y="645288"/>
            <a:ext cx="12192000" cy="0"/>
          </a:xfrm>
          <a:prstGeom prst="line">
            <a:avLst/>
          </a:prstGeom>
          <a:noFill/>
          <a:ln w="12700">
            <a:solidFill>
              <a:schemeClr val="bg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15" name="Freeform: Shape 14">
            <a:extLst>
              <a:ext uri="{FF2B5EF4-FFF2-40B4-BE49-F238E27FC236}">
                <a16:creationId xmlns:a16="http://schemas.microsoft.com/office/drawing/2014/main" id="{0C89A1C2-7863-431E-8FF2-AF29BF747058}"/>
              </a:ext>
            </a:extLst>
          </p:cNvPr>
          <p:cNvSpPr/>
          <p:nvPr/>
        </p:nvSpPr>
        <p:spPr bwMode="auto">
          <a:xfrm>
            <a:off x="110672" y="0"/>
            <a:ext cx="3546928" cy="6858000"/>
          </a:xfrm>
          <a:custGeom>
            <a:avLst/>
            <a:gdLst>
              <a:gd name="connsiteX0" fmla="*/ 117928 w 3546928"/>
              <a:gd name="connsiteY0" fmla="*/ 0 h 6858000"/>
              <a:gd name="connsiteX1" fmla="*/ 3546928 w 3546928"/>
              <a:gd name="connsiteY1" fmla="*/ 3429000 h 6858000"/>
              <a:gd name="connsiteX2" fmla="*/ 117928 w 3546928"/>
              <a:gd name="connsiteY2" fmla="*/ 6858000 h 6858000"/>
              <a:gd name="connsiteX3" fmla="*/ 0 w 3546928"/>
              <a:gd name="connsiteY3" fmla="*/ 6852045 h 6858000"/>
              <a:gd name="connsiteX4" fmla="*/ 0 w 3546928"/>
              <a:gd name="connsiteY4" fmla="*/ 5955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6928" h="6858000">
                <a:moveTo>
                  <a:pt x="117928" y="0"/>
                </a:moveTo>
                <a:cubicBezTo>
                  <a:pt x="2011712" y="0"/>
                  <a:pt x="3546928" y="1535216"/>
                  <a:pt x="3546928" y="3429000"/>
                </a:cubicBezTo>
                <a:cubicBezTo>
                  <a:pt x="3546928" y="5322784"/>
                  <a:pt x="2011712" y="6858000"/>
                  <a:pt x="117928" y="6858000"/>
                </a:cubicBezTo>
                <a:lnTo>
                  <a:pt x="0" y="6852045"/>
                </a:lnTo>
                <a:lnTo>
                  <a:pt x="0" y="5955"/>
                </a:ln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descr="Cairn, White Water, Rock, Maggia Valley, Ticino">
            <a:extLst>
              <a:ext uri="{FF2B5EF4-FFF2-40B4-BE49-F238E27FC236}">
                <a16:creationId xmlns:a16="http://schemas.microsoft.com/office/drawing/2014/main" id="{CE06DE53-6625-4812-A2BE-25611CD8D9FF}"/>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5258" r="41771"/>
          <a:stretch/>
        </p:blipFill>
        <p:spPr bwMode="auto">
          <a:xfrm>
            <a:off x="-1" y="0"/>
            <a:ext cx="3546929" cy="6858000"/>
          </a:xfrm>
          <a:custGeom>
            <a:avLst/>
            <a:gdLst>
              <a:gd name="connsiteX0" fmla="*/ 117929 w 3546929"/>
              <a:gd name="connsiteY0" fmla="*/ 0 h 6858000"/>
              <a:gd name="connsiteX1" fmla="*/ 3546929 w 3546929"/>
              <a:gd name="connsiteY1" fmla="*/ 3429000 h 6858000"/>
              <a:gd name="connsiteX2" fmla="*/ 117929 w 3546929"/>
              <a:gd name="connsiteY2" fmla="*/ 6858000 h 6858000"/>
              <a:gd name="connsiteX3" fmla="*/ 0 w 3546929"/>
              <a:gd name="connsiteY3" fmla="*/ 6855018 h 6858000"/>
              <a:gd name="connsiteX4" fmla="*/ 0 w 3546929"/>
              <a:gd name="connsiteY4" fmla="*/ 2982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6929" h="6858000">
                <a:moveTo>
                  <a:pt x="117929" y="0"/>
                </a:moveTo>
                <a:cubicBezTo>
                  <a:pt x="2011713" y="0"/>
                  <a:pt x="3546929" y="1535216"/>
                  <a:pt x="3546929" y="3429000"/>
                </a:cubicBezTo>
                <a:cubicBezTo>
                  <a:pt x="3546929" y="5322784"/>
                  <a:pt x="2011713" y="6858000"/>
                  <a:pt x="117929" y="6858000"/>
                </a:cubicBezTo>
                <a:lnTo>
                  <a:pt x="0" y="6855018"/>
                </a:lnTo>
                <a:lnTo>
                  <a:pt x="0" y="2982"/>
                </a:lnTo>
                <a:close/>
              </a:path>
            </a:pathLst>
          </a:cu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389BAD88-E292-4E4D-A646-3670C31A7B1A}"/>
              </a:ext>
            </a:extLst>
          </p:cNvPr>
          <p:cNvSpPr>
            <a:spLocks noGrp="1"/>
          </p:cNvSpPr>
          <p:nvPr>
            <p:ph type="sldNum" sz="quarter" idx="4"/>
          </p:nvPr>
        </p:nvSpPr>
        <p:spPr/>
        <p:txBody>
          <a:bodyPr/>
          <a:lstStyle/>
          <a:p>
            <a:pPr defTabSz="807385">
              <a:lnSpc>
                <a:spcPct val="90000"/>
              </a:lnSpc>
            </a:pPr>
            <a:fld id="{2BDEB1D2-51A7-4905-969F-F05A60425C66}" type="slidenum">
              <a:rPr lang="en-US" smtClean="0"/>
              <a:pPr defTabSz="807385">
                <a:lnSpc>
                  <a:spcPct val="90000"/>
                </a:lnSpc>
              </a:pPr>
              <a:t>3</a:t>
            </a:fld>
            <a:endParaRPr lang="en-US"/>
          </a:p>
        </p:txBody>
      </p:sp>
      <p:sp>
        <p:nvSpPr>
          <p:cNvPr id="12" name="Freeform: Shape 11">
            <a:extLst>
              <a:ext uri="{FF2B5EF4-FFF2-40B4-BE49-F238E27FC236}">
                <a16:creationId xmlns:a16="http://schemas.microsoft.com/office/drawing/2014/main" id="{97E36402-4072-4351-8213-9A70024EF066}"/>
              </a:ext>
            </a:extLst>
          </p:cNvPr>
          <p:cNvSpPr/>
          <p:nvPr/>
        </p:nvSpPr>
        <p:spPr bwMode="auto">
          <a:xfrm>
            <a:off x="0" y="0"/>
            <a:ext cx="3546928" cy="6858000"/>
          </a:xfrm>
          <a:custGeom>
            <a:avLst/>
            <a:gdLst>
              <a:gd name="connsiteX0" fmla="*/ 117928 w 3546928"/>
              <a:gd name="connsiteY0" fmla="*/ 0 h 6858000"/>
              <a:gd name="connsiteX1" fmla="*/ 3546928 w 3546928"/>
              <a:gd name="connsiteY1" fmla="*/ 3429000 h 6858000"/>
              <a:gd name="connsiteX2" fmla="*/ 117928 w 3546928"/>
              <a:gd name="connsiteY2" fmla="*/ 6858000 h 6858000"/>
              <a:gd name="connsiteX3" fmla="*/ 0 w 3546928"/>
              <a:gd name="connsiteY3" fmla="*/ 6852045 h 6858000"/>
              <a:gd name="connsiteX4" fmla="*/ 0 w 3546928"/>
              <a:gd name="connsiteY4" fmla="*/ 5955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6928" h="6858000">
                <a:moveTo>
                  <a:pt x="117928" y="0"/>
                </a:moveTo>
                <a:cubicBezTo>
                  <a:pt x="2011712" y="0"/>
                  <a:pt x="3546928" y="1535216"/>
                  <a:pt x="3546928" y="3429000"/>
                </a:cubicBezTo>
                <a:cubicBezTo>
                  <a:pt x="3546928" y="5322784"/>
                  <a:pt x="2011712" y="6858000"/>
                  <a:pt x="117928" y="6858000"/>
                </a:cubicBezTo>
                <a:lnTo>
                  <a:pt x="0" y="6852045"/>
                </a:lnTo>
                <a:lnTo>
                  <a:pt x="0" y="5955"/>
                </a:lnTo>
                <a:close/>
              </a:path>
            </a:pathLst>
          </a:custGeom>
          <a:solidFill>
            <a:schemeClr val="tx2">
              <a:alpha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AC190E70-A2CE-40DF-9F64-7532D139E49D}"/>
              </a:ext>
            </a:extLst>
          </p:cNvPr>
          <p:cNvSpPr/>
          <p:nvPr/>
        </p:nvSpPr>
        <p:spPr>
          <a:xfrm>
            <a:off x="235856" y="1750270"/>
            <a:ext cx="3421743" cy="1477275"/>
          </a:xfrm>
          <a:prstGeom prst="rect">
            <a:avLst/>
          </a:prstGeom>
          <a:noFill/>
          <a:ln w="6350">
            <a:noFill/>
            <a:miter lim="800000"/>
            <a:headEnd/>
            <a:tailEnd/>
          </a:ln>
          <a:effectLst/>
        </p:spPr>
        <p:txBody>
          <a:bodyPr vert="horz" wrap="square" lIns="91440" tIns="91414" rIns="91414" bIns="91414" numCol="1" anchor="ctr" anchorCtr="0" compatLnSpc="1">
            <a:prstTxWarp prst="textNoShape">
              <a:avLst/>
            </a:prstTxWarp>
            <a:spAutoFit/>
          </a:bodyPr>
          <a:lstStyle/>
          <a:p>
            <a:pPr lvl="0" defTabSz="1087105">
              <a:buClr>
                <a:srgbClr val="002050"/>
              </a:buClr>
              <a:defRPr/>
            </a:pPr>
            <a:r>
              <a:rPr lang="en-IN" sz="2800" b="1">
                <a:solidFill>
                  <a:srgbClr val="FFC000"/>
                </a:solidFill>
              </a:rPr>
              <a:t>US OCP </a:t>
            </a:r>
            <a:r>
              <a:rPr lang="en-IN" sz="2800" b="1">
                <a:solidFill>
                  <a:schemeClr val="bg1"/>
                </a:solidFill>
              </a:rPr>
              <a:t>–</a:t>
            </a:r>
            <a:r>
              <a:rPr lang="en-IN" sz="2800" b="1">
                <a:solidFill>
                  <a:srgbClr val="FFC000"/>
                </a:solidFill>
              </a:rPr>
              <a:t> </a:t>
            </a:r>
            <a:br>
              <a:rPr lang="en-IN" sz="2800" b="1">
                <a:solidFill>
                  <a:srgbClr val="FFC000"/>
                </a:solidFill>
              </a:rPr>
            </a:br>
            <a:r>
              <a:rPr lang="en-IN" sz="2800" b="1">
                <a:solidFill>
                  <a:schemeClr val="bg1"/>
                </a:solidFill>
              </a:rPr>
              <a:t>Q2-Q4 Big Rocks</a:t>
            </a:r>
            <a:br>
              <a:rPr lang="en-IN" sz="2800" b="1">
                <a:solidFill>
                  <a:schemeClr val="bg1"/>
                </a:solidFill>
              </a:rPr>
            </a:br>
            <a:r>
              <a:rPr lang="en-IN" sz="2800" b="1">
                <a:solidFill>
                  <a:schemeClr val="bg1"/>
                </a:solidFill>
              </a:rPr>
              <a:t>| Partner Engines</a:t>
            </a:r>
            <a:endParaRPr kumimoji="0" lang="en-US" sz="2800" b="0" i="0" u="none" strike="noStrike" kern="1200" cap="none" spc="0" normalizeH="0" baseline="0" noProof="0">
              <a:ln>
                <a:noFill/>
              </a:ln>
              <a:solidFill>
                <a:schemeClr val="bg1"/>
              </a:solidFill>
              <a:effectLst/>
              <a:uLnTx/>
              <a:uFillTx/>
            </a:endParaRPr>
          </a:p>
        </p:txBody>
      </p:sp>
      <p:sp>
        <p:nvSpPr>
          <p:cNvPr id="16" name="Rectangle 15">
            <a:extLst>
              <a:ext uri="{FF2B5EF4-FFF2-40B4-BE49-F238E27FC236}">
                <a16:creationId xmlns:a16="http://schemas.microsoft.com/office/drawing/2014/main" id="{A795971F-7EE6-4B31-972D-B6FA11662B5D}"/>
              </a:ext>
            </a:extLst>
          </p:cNvPr>
          <p:cNvSpPr/>
          <p:nvPr/>
        </p:nvSpPr>
        <p:spPr>
          <a:xfrm>
            <a:off x="235856" y="4029597"/>
            <a:ext cx="2680964" cy="1508105"/>
          </a:xfrm>
          <a:prstGeom prst="rect">
            <a:avLst/>
          </a:prstGeom>
          <a:noFill/>
          <a:ln w="6350">
            <a:noFill/>
            <a:miter lim="800000"/>
            <a:headEnd/>
            <a:tailEnd/>
          </a:ln>
          <a:effectLst/>
        </p:spPr>
        <p:txBody>
          <a:bodyPr vert="horz" wrap="square" lIns="0" tIns="0" rIns="0" bIns="0" numCol="1" anchor="ctr" anchorCtr="0" compatLnSpc="1">
            <a:prstTxWarp prst="textNoShape">
              <a:avLst/>
            </a:prstTxWarp>
            <a:spAutoFit/>
          </a:bodyPr>
          <a:lstStyle/>
          <a:p>
            <a:pPr marR="0" lvl="0" algn="l" defTabSz="1087105" rtl="0" eaLnBrk="1" fontAlgn="auto" latinLnBrk="0" hangingPunct="1">
              <a:lnSpc>
                <a:spcPct val="100000"/>
              </a:lnSpc>
              <a:spcBef>
                <a:spcPts val="0"/>
              </a:spcBef>
              <a:spcAft>
                <a:spcPts val="0"/>
              </a:spcAft>
              <a:buClr>
                <a:srgbClr val="002050"/>
              </a:buClr>
              <a:buSzTx/>
              <a:buFontTx/>
              <a:buNone/>
              <a:tabLst/>
              <a:defRPr/>
            </a:pPr>
            <a:r>
              <a:rPr kumimoji="0" lang="en-US" sz="1400" b="1" i="0" u="none" strike="noStrike" kern="1200" cap="none" spc="0" normalizeH="0" baseline="0" noProof="0">
                <a:ln>
                  <a:noFill/>
                </a:ln>
                <a:solidFill>
                  <a:schemeClr val="bg1"/>
                </a:solidFill>
                <a:effectLst/>
                <a:uLnTx/>
                <a:uFillTx/>
                <a:ea typeface="+mn-ea"/>
                <a:cs typeface="+mn-cs"/>
              </a:rPr>
              <a:t>TEAM CHARTER </a:t>
            </a:r>
            <a:r>
              <a:rPr kumimoji="0" lang="en-US" sz="1400" b="0" i="0" u="none" strike="noStrike" kern="1200" cap="none" spc="0" normalizeH="0" baseline="0" noProof="0">
                <a:ln>
                  <a:noFill/>
                </a:ln>
                <a:solidFill>
                  <a:schemeClr val="bg1"/>
                </a:solidFill>
                <a:effectLst/>
                <a:uLnTx/>
                <a:uFillTx/>
                <a:ea typeface="+mn-ea"/>
                <a:cs typeface="+mn-cs"/>
              </a:rPr>
              <a:t>Responsible for developing and landing Partner strategies &amp; programs that powers partner growth and creates streamlined connected experiences that deepens Partner relationships w/Microsoft</a:t>
            </a:r>
          </a:p>
        </p:txBody>
      </p:sp>
      <p:sp>
        <p:nvSpPr>
          <p:cNvPr id="41" name="Rectangle 40">
            <a:extLst>
              <a:ext uri="{FF2B5EF4-FFF2-40B4-BE49-F238E27FC236}">
                <a16:creationId xmlns:a16="http://schemas.microsoft.com/office/drawing/2014/main" id="{FAA118AD-CA28-437C-84BD-4F3150B24BD6}"/>
              </a:ext>
            </a:extLst>
          </p:cNvPr>
          <p:cNvSpPr/>
          <p:nvPr/>
        </p:nvSpPr>
        <p:spPr bwMode="auto">
          <a:xfrm>
            <a:off x="3146879" y="338755"/>
            <a:ext cx="753412" cy="246221"/>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none" lIns="0" tIns="0" rIns="0" bIns="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defTabSz="932472" fontAlgn="base">
              <a:spcBef>
                <a:spcPct val="0"/>
              </a:spcBef>
              <a:spcAft>
                <a:spcPct val="0"/>
              </a:spcAft>
            </a:pPr>
            <a:r>
              <a:rPr lang="en-IN" sz="1600" b="1">
                <a:solidFill>
                  <a:schemeClr val="tx1"/>
                </a:solidFill>
                <a:ea typeface="Segoe UI" pitchFamily="34" charset="0"/>
                <a:cs typeface="Segoe UI" pitchFamily="34" charset="0"/>
              </a:rPr>
              <a:t>ENGINE</a:t>
            </a:r>
          </a:p>
        </p:txBody>
      </p:sp>
      <p:sp>
        <p:nvSpPr>
          <p:cNvPr id="42" name="Rectangle 41">
            <a:extLst>
              <a:ext uri="{FF2B5EF4-FFF2-40B4-BE49-F238E27FC236}">
                <a16:creationId xmlns:a16="http://schemas.microsoft.com/office/drawing/2014/main" id="{ADE60A30-7C22-47B0-A694-06D9098F78B0}"/>
              </a:ext>
            </a:extLst>
          </p:cNvPr>
          <p:cNvSpPr/>
          <p:nvPr/>
        </p:nvSpPr>
        <p:spPr bwMode="auto">
          <a:xfrm>
            <a:off x="5818926" y="323367"/>
            <a:ext cx="1589794" cy="246221"/>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none" lIns="0" tIns="0" rIns="0" bIns="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defTabSz="932472" fontAlgn="base">
              <a:spcBef>
                <a:spcPct val="0"/>
              </a:spcBef>
              <a:spcAft>
                <a:spcPct val="0"/>
              </a:spcAft>
            </a:pPr>
            <a:r>
              <a:rPr lang="en-IN" sz="1600" b="1">
                <a:solidFill>
                  <a:schemeClr val="tx1"/>
                </a:solidFill>
                <a:cs typeface="Segoe UI" pitchFamily="34" charset="0"/>
              </a:rPr>
              <a:t>FY18 BIG ROCKS</a:t>
            </a:r>
          </a:p>
        </p:txBody>
      </p:sp>
      <p:sp>
        <p:nvSpPr>
          <p:cNvPr id="34" name="Rectangle 33">
            <a:extLst>
              <a:ext uri="{FF2B5EF4-FFF2-40B4-BE49-F238E27FC236}">
                <a16:creationId xmlns:a16="http://schemas.microsoft.com/office/drawing/2014/main" id="{2EBC7B0D-9C99-458D-A6FB-AEC0EA92946B}"/>
              </a:ext>
            </a:extLst>
          </p:cNvPr>
          <p:cNvSpPr/>
          <p:nvPr/>
        </p:nvSpPr>
        <p:spPr bwMode="auto">
          <a:xfrm>
            <a:off x="3154384" y="888490"/>
            <a:ext cx="1316158" cy="261610"/>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defTabSz="932472" fontAlgn="base">
              <a:spcBef>
                <a:spcPct val="0"/>
              </a:spcBef>
              <a:spcAft>
                <a:spcPct val="0"/>
              </a:spcAft>
            </a:pPr>
            <a:r>
              <a:rPr lang="en-IN" sz="1100" b="1">
                <a:solidFill>
                  <a:schemeClr val="accent5"/>
                </a:solidFill>
                <a:ea typeface="Segoe UI" pitchFamily="34" charset="0"/>
                <a:cs typeface="Segoe UI" pitchFamily="34" charset="0"/>
              </a:rPr>
              <a:t>CLOUD READY</a:t>
            </a:r>
          </a:p>
        </p:txBody>
      </p:sp>
      <p:sp>
        <p:nvSpPr>
          <p:cNvPr id="43" name="Rectangle 42">
            <a:extLst>
              <a:ext uri="{FF2B5EF4-FFF2-40B4-BE49-F238E27FC236}">
                <a16:creationId xmlns:a16="http://schemas.microsoft.com/office/drawing/2014/main" id="{640BDF9A-15A6-4620-AADB-45A3F1731C96}"/>
              </a:ext>
            </a:extLst>
          </p:cNvPr>
          <p:cNvSpPr/>
          <p:nvPr/>
        </p:nvSpPr>
        <p:spPr bwMode="auto">
          <a:xfrm>
            <a:off x="5953512" y="749222"/>
            <a:ext cx="6123759" cy="54014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4625" indent="-174625">
              <a:buFont typeface="Arial" panose="020B0604020202020204" pitchFamily="34" charset="0"/>
              <a:buChar char="•"/>
            </a:pPr>
            <a:r>
              <a:rPr lang="en-US" sz="1050">
                <a:solidFill>
                  <a:schemeClr val="tx1"/>
                </a:solidFill>
                <a:cs typeface="Arial" panose="020B0604020202020204" pitchFamily="34" charset="0"/>
              </a:rPr>
              <a:t>Expand national reach by 4x thru virtual engagements &amp; scale program thru </a:t>
            </a:r>
            <a:r>
              <a:rPr lang="en-US" sz="1050" err="1">
                <a:solidFill>
                  <a:schemeClr val="tx1"/>
                </a:solidFill>
                <a:cs typeface="Arial" panose="020B0604020202020204" pitchFamily="34" charset="0"/>
              </a:rPr>
              <a:t>Disti</a:t>
            </a:r>
            <a:r>
              <a:rPr lang="en-US" sz="1050">
                <a:solidFill>
                  <a:schemeClr val="tx1"/>
                </a:solidFill>
                <a:cs typeface="Arial" panose="020B0604020202020204" pitchFamily="34" charset="0"/>
              </a:rPr>
              <a:t>/VAR enablement engines</a:t>
            </a:r>
          </a:p>
          <a:p>
            <a:pPr marL="174625" indent="-174625">
              <a:buFont typeface="Arial" panose="020B0604020202020204" pitchFamily="34" charset="0"/>
              <a:buChar char="•"/>
            </a:pPr>
            <a:r>
              <a:rPr lang="en-US" sz="1050">
                <a:solidFill>
                  <a:schemeClr val="tx1"/>
                </a:solidFill>
                <a:cs typeface="Arial" panose="020B0604020202020204" pitchFamily="34" charset="0"/>
              </a:rPr>
              <a:t>Woman in Cloud accelerator to grow and nurture 20 women owned tech businesses in WA state</a:t>
            </a:r>
            <a:endParaRPr lang="en-IN" sz="1050">
              <a:solidFill>
                <a:schemeClr val="tx1"/>
              </a:solidFill>
              <a:cs typeface="Arial" panose="020B0604020202020204" pitchFamily="34" charset="0"/>
            </a:endParaRPr>
          </a:p>
        </p:txBody>
      </p:sp>
      <p:sp>
        <p:nvSpPr>
          <p:cNvPr id="36" name="Rectangle 35">
            <a:extLst>
              <a:ext uri="{FF2B5EF4-FFF2-40B4-BE49-F238E27FC236}">
                <a16:creationId xmlns:a16="http://schemas.microsoft.com/office/drawing/2014/main" id="{A6B2A578-60EE-48CB-858A-ED5DB79615BD}"/>
              </a:ext>
            </a:extLst>
          </p:cNvPr>
          <p:cNvSpPr/>
          <p:nvPr/>
        </p:nvSpPr>
        <p:spPr bwMode="auto">
          <a:xfrm>
            <a:off x="3579669" y="1636504"/>
            <a:ext cx="1316158" cy="261610"/>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defTabSz="932472" fontAlgn="base">
              <a:spcBef>
                <a:spcPct val="0"/>
              </a:spcBef>
              <a:spcAft>
                <a:spcPct val="0"/>
              </a:spcAft>
            </a:pPr>
            <a:r>
              <a:rPr lang="en-IN" sz="1100" b="1">
                <a:solidFill>
                  <a:schemeClr val="accent5"/>
                </a:solidFill>
                <a:ea typeface="Segoe UI" pitchFamily="34" charset="0"/>
                <a:cs typeface="Segoe UI" pitchFamily="34" charset="0"/>
              </a:rPr>
              <a:t>P-SELLER</a:t>
            </a:r>
          </a:p>
        </p:txBody>
      </p:sp>
      <p:sp>
        <p:nvSpPr>
          <p:cNvPr id="44" name="Rectangle 43">
            <a:extLst>
              <a:ext uri="{FF2B5EF4-FFF2-40B4-BE49-F238E27FC236}">
                <a16:creationId xmlns:a16="http://schemas.microsoft.com/office/drawing/2014/main" id="{0861953C-90CA-4807-89FE-F1C98CCE72C1}"/>
              </a:ext>
            </a:extLst>
          </p:cNvPr>
          <p:cNvSpPr/>
          <p:nvPr/>
        </p:nvSpPr>
        <p:spPr bwMode="auto">
          <a:xfrm>
            <a:off x="6240457" y="1571205"/>
            <a:ext cx="5859914" cy="54014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4625" lvl="0" indent="-174625">
              <a:buFont typeface="Arial" panose="020B0604020202020204" pitchFamily="34" charset="0"/>
              <a:buChar char="•"/>
              <a:defRPr/>
            </a:pPr>
            <a:r>
              <a:rPr lang="en-US" sz="1050">
                <a:solidFill>
                  <a:schemeClr val="tx1"/>
                </a:solidFill>
                <a:cs typeface="Arial" panose="020B0604020202020204" pitchFamily="34" charset="0"/>
              </a:rPr>
              <a:t>Ensuring P-Seller utilization by supporting Sell-With LT by driving P-Seller attach</a:t>
            </a:r>
          </a:p>
          <a:p>
            <a:pPr marL="174625" lvl="0" indent="-174625">
              <a:buFont typeface="Arial" panose="020B0604020202020204" pitchFamily="34" charset="0"/>
              <a:buChar char="•"/>
              <a:defRPr/>
            </a:pPr>
            <a:r>
              <a:rPr lang="en-US" sz="1050">
                <a:solidFill>
                  <a:schemeClr val="tx1"/>
                </a:solidFill>
                <a:cs typeface="Arial" panose="020B0604020202020204" pitchFamily="34" charset="0"/>
              </a:rPr>
              <a:t>Support Co-sell ready metric by readying P-Sellers by creation of new roles (P-LSS, P-CSA) and inclusion of new partner types (ISV, SMB),</a:t>
            </a:r>
          </a:p>
        </p:txBody>
      </p:sp>
      <p:sp>
        <p:nvSpPr>
          <p:cNvPr id="33" name="Rectangle 32">
            <a:extLst>
              <a:ext uri="{FF2B5EF4-FFF2-40B4-BE49-F238E27FC236}">
                <a16:creationId xmlns:a16="http://schemas.microsoft.com/office/drawing/2014/main" id="{8EFE7C10-AEA9-4394-9371-B46B6EB2518C}"/>
              </a:ext>
            </a:extLst>
          </p:cNvPr>
          <p:cNvSpPr/>
          <p:nvPr/>
        </p:nvSpPr>
        <p:spPr bwMode="auto">
          <a:xfrm>
            <a:off x="3901026" y="3047894"/>
            <a:ext cx="1316158" cy="430887"/>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defTabSz="932472" fontAlgn="base">
              <a:spcBef>
                <a:spcPct val="0"/>
              </a:spcBef>
              <a:spcAft>
                <a:spcPct val="0"/>
              </a:spcAft>
            </a:pPr>
            <a:r>
              <a:rPr lang="en-IN" sz="1100" b="1">
                <a:solidFill>
                  <a:schemeClr val="accent5"/>
                </a:solidFill>
                <a:ea typeface="Segoe UI" pitchFamily="34" charset="0"/>
                <a:cs typeface="Segoe UI" pitchFamily="34" charset="0"/>
              </a:rPr>
              <a:t>INCENTIVES &amp; INVESTMENTS</a:t>
            </a:r>
          </a:p>
        </p:txBody>
      </p:sp>
      <p:sp>
        <p:nvSpPr>
          <p:cNvPr id="45" name="Rectangle 44">
            <a:extLst>
              <a:ext uri="{FF2B5EF4-FFF2-40B4-BE49-F238E27FC236}">
                <a16:creationId xmlns:a16="http://schemas.microsoft.com/office/drawing/2014/main" id="{2E1042E9-B34F-4F53-A678-8E6EAB317ED8}"/>
              </a:ext>
            </a:extLst>
          </p:cNvPr>
          <p:cNvSpPr/>
          <p:nvPr/>
        </p:nvSpPr>
        <p:spPr bwMode="auto">
          <a:xfrm>
            <a:off x="6555553" y="2912472"/>
            <a:ext cx="5544818" cy="70173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4625" lvl="0" indent="-174625">
              <a:buFont typeface="Arial" panose="020B0604020202020204" pitchFamily="34" charset="0"/>
              <a:buChar char="•"/>
              <a:defRPr/>
            </a:pPr>
            <a:r>
              <a:rPr lang="en-US" sz="1050">
                <a:solidFill>
                  <a:schemeClr val="tx1"/>
                </a:solidFill>
                <a:cs typeface="Arial" panose="020B0604020202020204" pitchFamily="34" charset="0"/>
              </a:rPr>
              <a:t>Establish a governance cadence to manage Partner investments</a:t>
            </a:r>
          </a:p>
          <a:p>
            <a:pPr marL="174625" lvl="0" indent="-174625">
              <a:buFont typeface="Arial" panose="020B0604020202020204" pitchFamily="34" charset="0"/>
              <a:buChar char="•"/>
              <a:defRPr/>
            </a:pPr>
            <a:r>
              <a:rPr lang="en-US" sz="1050">
                <a:solidFill>
                  <a:schemeClr val="tx1"/>
                </a:solidFill>
                <a:cs typeface="Arial" panose="020B0604020202020204" pitchFamily="34" charset="0"/>
              </a:rPr>
              <a:t>Deliver a holistic Partner Investment view to enable analysis and decision making</a:t>
            </a:r>
          </a:p>
          <a:p>
            <a:pPr marL="174625" lvl="0" indent="-174625">
              <a:buFont typeface="Arial" panose="020B0604020202020204" pitchFamily="34" charset="0"/>
              <a:buChar char="•"/>
              <a:defRPr/>
            </a:pPr>
            <a:r>
              <a:rPr lang="en-US" sz="1050">
                <a:solidFill>
                  <a:schemeClr val="tx1"/>
                </a:solidFill>
                <a:cs typeface="Arial" panose="020B0604020202020204" pitchFamily="34" charset="0"/>
              </a:rPr>
              <a:t>Drive simplification strategies: reduce volume and simplify design</a:t>
            </a:r>
          </a:p>
          <a:p>
            <a:pPr marL="174625" lvl="0" indent="-174625">
              <a:buFont typeface="Arial" panose="020B0604020202020204" pitchFamily="34" charset="0"/>
              <a:buChar char="•"/>
              <a:defRPr/>
            </a:pPr>
            <a:r>
              <a:rPr lang="en-US" sz="1050">
                <a:solidFill>
                  <a:schemeClr val="tx1"/>
                </a:solidFill>
                <a:cs typeface="Arial" panose="020B0604020202020204" pitchFamily="34" charset="0"/>
              </a:rPr>
              <a:t>Build upon Partner profitability statements to enable cloud transformation.</a:t>
            </a:r>
          </a:p>
        </p:txBody>
      </p:sp>
      <p:sp>
        <p:nvSpPr>
          <p:cNvPr id="38" name="Rectangle 37">
            <a:extLst>
              <a:ext uri="{FF2B5EF4-FFF2-40B4-BE49-F238E27FC236}">
                <a16:creationId xmlns:a16="http://schemas.microsoft.com/office/drawing/2014/main" id="{48A42664-3459-47B4-B86F-F3D2458D27A9}"/>
              </a:ext>
            </a:extLst>
          </p:cNvPr>
          <p:cNvSpPr/>
          <p:nvPr/>
        </p:nvSpPr>
        <p:spPr bwMode="auto">
          <a:xfrm>
            <a:off x="3778412" y="2299880"/>
            <a:ext cx="1316158" cy="430887"/>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defTabSz="932472" fontAlgn="base">
              <a:spcBef>
                <a:spcPct val="0"/>
              </a:spcBef>
              <a:spcAft>
                <a:spcPct val="0"/>
              </a:spcAft>
            </a:pPr>
            <a:r>
              <a:rPr lang="en-IN" sz="1100" b="1">
                <a:solidFill>
                  <a:schemeClr val="accent5"/>
                </a:solidFill>
                <a:ea typeface="Segoe UI" pitchFamily="34" charset="0"/>
                <a:cs typeface="Segoe UI" pitchFamily="34" charset="0"/>
              </a:rPr>
              <a:t>SECRET</a:t>
            </a:r>
          </a:p>
          <a:p>
            <a:pPr algn="r" defTabSz="932472" fontAlgn="base">
              <a:spcBef>
                <a:spcPct val="0"/>
              </a:spcBef>
              <a:spcAft>
                <a:spcPct val="0"/>
              </a:spcAft>
            </a:pPr>
            <a:r>
              <a:rPr lang="en-IN" sz="1100" b="1">
                <a:solidFill>
                  <a:schemeClr val="accent5"/>
                </a:solidFill>
                <a:ea typeface="Segoe UI" pitchFamily="34" charset="0"/>
                <a:cs typeface="Segoe UI" pitchFamily="34" charset="0"/>
              </a:rPr>
              <a:t>SHOPPER</a:t>
            </a:r>
          </a:p>
        </p:txBody>
      </p:sp>
      <p:sp>
        <p:nvSpPr>
          <p:cNvPr id="35" name="Rectangle 34">
            <a:extLst>
              <a:ext uri="{FF2B5EF4-FFF2-40B4-BE49-F238E27FC236}">
                <a16:creationId xmlns:a16="http://schemas.microsoft.com/office/drawing/2014/main" id="{BF78687E-7AB4-48A4-A459-4EFF26802BC7}"/>
              </a:ext>
            </a:extLst>
          </p:cNvPr>
          <p:cNvSpPr/>
          <p:nvPr/>
        </p:nvSpPr>
        <p:spPr bwMode="auto">
          <a:xfrm>
            <a:off x="3702866" y="4543922"/>
            <a:ext cx="1316158" cy="430887"/>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defTabSz="932472" fontAlgn="base">
              <a:spcBef>
                <a:spcPct val="0"/>
              </a:spcBef>
              <a:spcAft>
                <a:spcPct val="0"/>
              </a:spcAft>
            </a:pPr>
            <a:r>
              <a:rPr lang="en-IN" sz="1100" b="1" dirty="0">
                <a:solidFill>
                  <a:schemeClr val="accent3"/>
                </a:solidFill>
                <a:ea typeface="Segoe UI" pitchFamily="34" charset="0"/>
                <a:cs typeface="Segoe UI" pitchFamily="34" charset="0"/>
              </a:rPr>
              <a:t>Microsoft </a:t>
            </a:r>
          </a:p>
          <a:p>
            <a:pPr algn="r" defTabSz="932472" fontAlgn="base">
              <a:spcBef>
                <a:spcPct val="0"/>
              </a:spcBef>
              <a:spcAft>
                <a:spcPct val="0"/>
              </a:spcAft>
            </a:pPr>
            <a:r>
              <a:rPr lang="en-IN" sz="1100" b="1" dirty="0">
                <a:solidFill>
                  <a:schemeClr val="accent3"/>
                </a:solidFill>
                <a:ea typeface="Segoe UI" pitchFamily="34" charset="0"/>
                <a:cs typeface="Segoe UI" pitchFamily="34" charset="0"/>
              </a:rPr>
              <a:t>Partner Network</a:t>
            </a:r>
            <a:endParaRPr lang="en-IN" sz="1100" b="1">
              <a:solidFill>
                <a:schemeClr val="accent3"/>
              </a:solidFill>
              <a:ea typeface="Segoe UI" pitchFamily="34" charset="0"/>
              <a:cs typeface="Segoe UI" pitchFamily="34" charset="0"/>
            </a:endParaRPr>
          </a:p>
        </p:txBody>
      </p:sp>
      <p:sp>
        <p:nvSpPr>
          <p:cNvPr id="47" name="Rectangle 46">
            <a:extLst>
              <a:ext uri="{FF2B5EF4-FFF2-40B4-BE49-F238E27FC236}">
                <a16:creationId xmlns:a16="http://schemas.microsoft.com/office/drawing/2014/main" id="{C0CB7577-601D-4033-AC26-49EACA141BED}"/>
              </a:ext>
            </a:extLst>
          </p:cNvPr>
          <p:cNvSpPr/>
          <p:nvPr/>
        </p:nvSpPr>
        <p:spPr bwMode="auto">
          <a:xfrm>
            <a:off x="6328031" y="4489291"/>
            <a:ext cx="5880490" cy="54014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4625" indent="-174625">
              <a:buFont typeface="Arial" panose="020B0604020202020204" pitchFamily="34" charset="0"/>
              <a:buChar char="•"/>
            </a:pPr>
            <a:r>
              <a:rPr lang="en-US" sz="1050" dirty="0">
                <a:solidFill>
                  <a:schemeClr val="tx1"/>
                </a:solidFill>
                <a:cs typeface="Arial" panose="020B0604020202020204" pitchFamily="34" charset="0"/>
              </a:rPr>
              <a:t>Reduce MPN churn and activate new members by scale awareness efforts:</a:t>
            </a:r>
          </a:p>
          <a:p>
            <a:pPr marL="174625" indent="-174625">
              <a:buFont typeface="Arial" panose="020B0604020202020204" pitchFamily="34" charset="0"/>
              <a:buChar char="•"/>
            </a:pPr>
            <a:r>
              <a:rPr lang="en-US" sz="1050" dirty="0">
                <a:solidFill>
                  <a:schemeClr val="tx1"/>
                </a:solidFill>
                <a:cs typeface="Arial" panose="020B0604020202020204" pitchFamily="34" charset="0"/>
              </a:rPr>
              <a:t>MPN Roadshow by expanding to local offices (in addition to stores) w/ local sales teams </a:t>
            </a:r>
          </a:p>
          <a:p>
            <a:pPr marL="174625" indent="-174625">
              <a:buFont typeface="Arial" panose="020B0604020202020204" pitchFamily="34" charset="0"/>
              <a:buChar char="•"/>
            </a:pPr>
            <a:r>
              <a:rPr lang="en-US" sz="1050" dirty="0">
                <a:solidFill>
                  <a:schemeClr val="tx1"/>
                </a:solidFill>
                <a:cs typeface="Arial" panose="020B0604020202020204" pitchFamily="34" charset="0"/>
              </a:rPr>
              <a:t>Create virtual/digital content through MPN 101 video and MPN Quarterly Newsletter</a:t>
            </a:r>
          </a:p>
        </p:txBody>
      </p:sp>
      <p:sp>
        <p:nvSpPr>
          <p:cNvPr id="37" name="Rectangle 36">
            <a:extLst>
              <a:ext uri="{FF2B5EF4-FFF2-40B4-BE49-F238E27FC236}">
                <a16:creationId xmlns:a16="http://schemas.microsoft.com/office/drawing/2014/main" id="{FCE6F320-1DAF-4564-83E9-3B8A82B68661}"/>
              </a:ext>
            </a:extLst>
          </p:cNvPr>
          <p:cNvSpPr/>
          <p:nvPr/>
        </p:nvSpPr>
        <p:spPr bwMode="auto">
          <a:xfrm>
            <a:off x="3881966" y="3880546"/>
            <a:ext cx="1316158" cy="261610"/>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defTabSz="932472" fontAlgn="base">
              <a:spcBef>
                <a:spcPct val="0"/>
              </a:spcBef>
              <a:spcAft>
                <a:spcPct val="0"/>
              </a:spcAft>
            </a:pPr>
            <a:r>
              <a:rPr lang="en-IN" sz="1100" b="1">
                <a:solidFill>
                  <a:schemeClr val="accent3"/>
                </a:solidFill>
                <a:ea typeface="Segoe UI" pitchFamily="34" charset="0"/>
                <a:cs typeface="Segoe UI" pitchFamily="34" charset="0"/>
              </a:rPr>
              <a:t>STORYTELLING</a:t>
            </a:r>
          </a:p>
        </p:txBody>
      </p:sp>
      <p:sp>
        <p:nvSpPr>
          <p:cNvPr id="48" name="Rectangle 47">
            <a:extLst>
              <a:ext uri="{FF2B5EF4-FFF2-40B4-BE49-F238E27FC236}">
                <a16:creationId xmlns:a16="http://schemas.microsoft.com/office/drawing/2014/main" id="{13C44347-4666-4AA4-9FFA-51591C0669E8}"/>
              </a:ext>
            </a:extLst>
          </p:cNvPr>
          <p:cNvSpPr/>
          <p:nvPr/>
        </p:nvSpPr>
        <p:spPr bwMode="auto">
          <a:xfrm>
            <a:off x="6555530" y="3736128"/>
            <a:ext cx="5542677" cy="70173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4625" indent="-174625">
              <a:buFont typeface="Arial" panose="020B0604020202020204" pitchFamily="34" charset="0"/>
              <a:buChar char="•"/>
            </a:pPr>
            <a:r>
              <a:rPr lang="en-US" sz="1050">
                <a:solidFill>
                  <a:schemeClr val="tx1"/>
                </a:solidFill>
                <a:cs typeface="Arial" panose="020B0604020202020204" pitchFamily="34" charset="0"/>
              </a:rPr>
              <a:t>Re-pivot scope of storytelling to align to partner lifecycle</a:t>
            </a:r>
          </a:p>
          <a:p>
            <a:pPr marL="174625" indent="-174625">
              <a:buFont typeface="Arial" panose="020B0604020202020204" pitchFamily="34" charset="0"/>
              <a:buChar char="•"/>
            </a:pPr>
            <a:r>
              <a:rPr lang="en-US" sz="1050">
                <a:solidFill>
                  <a:schemeClr val="tx1"/>
                </a:solidFill>
                <a:cs typeface="Arial" panose="020B0604020202020204" pitchFamily="34" charset="0"/>
              </a:rPr>
              <a:t>Tie directly to GTM Campaigns to allow for direct touch/access with partners</a:t>
            </a:r>
          </a:p>
          <a:p>
            <a:pPr marL="174625" indent="-174625">
              <a:buFont typeface="Arial" panose="020B0604020202020204" pitchFamily="34" charset="0"/>
              <a:buChar char="•"/>
            </a:pPr>
            <a:r>
              <a:rPr lang="en-US" sz="1050">
                <a:solidFill>
                  <a:schemeClr val="tx1"/>
                </a:solidFill>
                <a:cs typeface="Arial" panose="020B0604020202020204" pitchFamily="34" charset="0"/>
              </a:rPr>
              <a:t>Increase storytelling mediums, expanding from video</a:t>
            </a:r>
          </a:p>
          <a:p>
            <a:pPr marL="174625" indent="-174625">
              <a:buFont typeface="Arial" panose="020B0604020202020204" pitchFamily="34" charset="0"/>
              <a:buChar char="•"/>
            </a:pPr>
            <a:r>
              <a:rPr lang="en-US" sz="1050">
                <a:solidFill>
                  <a:schemeClr val="tx1"/>
                </a:solidFill>
                <a:cs typeface="Arial" panose="020B0604020202020204" pitchFamily="34" charset="0"/>
              </a:rPr>
              <a:t>(Case studies, building partner growth story, etc.)</a:t>
            </a:r>
            <a:endParaRPr lang="en-IN" sz="1050">
              <a:solidFill>
                <a:schemeClr val="tx1"/>
              </a:solidFill>
              <a:cs typeface="Arial" panose="020B0604020202020204" pitchFamily="34" charset="0"/>
            </a:endParaRPr>
          </a:p>
        </p:txBody>
      </p:sp>
      <p:sp>
        <p:nvSpPr>
          <p:cNvPr id="29" name="Rectangle 28">
            <a:extLst>
              <a:ext uri="{FF2B5EF4-FFF2-40B4-BE49-F238E27FC236}">
                <a16:creationId xmlns:a16="http://schemas.microsoft.com/office/drawing/2014/main" id="{3CC4CF90-584F-4D14-9EEA-8C1FC4F7FB59}"/>
              </a:ext>
            </a:extLst>
          </p:cNvPr>
          <p:cNvSpPr/>
          <p:nvPr/>
        </p:nvSpPr>
        <p:spPr bwMode="auto">
          <a:xfrm>
            <a:off x="3398133" y="5291936"/>
            <a:ext cx="1316158" cy="430887"/>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defTabSz="932472" fontAlgn="base">
              <a:spcBef>
                <a:spcPct val="0"/>
              </a:spcBef>
              <a:spcAft>
                <a:spcPct val="0"/>
              </a:spcAft>
            </a:pPr>
            <a:r>
              <a:rPr lang="en-IN" sz="1100" b="1">
                <a:solidFill>
                  <a:schemeClr val="accent3"/>
                </a:solidFill>
                <a:ea typeface="Segoe UI" pitchFamily="34" charset="0"/>
                <a:cs typeface="Segoe UI" pitchFamily="34" charset="0"/>
              </a:rPr>
              <a:t>MICROSOFT PARTNER EVENTS</a:t>
            </a:r>
          </a:p>
        </p:txBody>
      </p:sp>
      <p:sp>
        <p:nvSpPr>
          <p:cNvPr id="49" name="Rectangle 48">
            <a:extLst>
              <a:ext uri="{FF2B5EF4-FFF2-40B4-BE49-F238E27FC236}">
                <a16:creationId xmlns:a16="http://schemas.microsoft.com/office/drawing/2014/main" id="{CB61DE8E-4399-4445-B966-D6AEEA4626B9}"/>
              </a:ext>
            </a:extLst>
          </p:cNvPr>
          <p:cNvSpPr/>
          <p:nvPr/>
        </p:nvSpPr>
        <p:spPr bwMode="auto">
          <a:xfrm>
            <a:off x="6169879" y="5156514"/>
            <a:ext cx="6038642" cy="70173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4625" indent="-174625">
              <a:buFont typeface="Arial" panose="020B0604020202020204" pitchFamily="34" charset="0"/>
              <a:buChar char="•"/>
            </a:pPr>
            <a:r>
              <a:rPr lang="en-IN" sz="1050">
                <a:solidFill>
                  <a:schemeClr val="tx1"/>
                </a:solidFill>
                <a:cs typeface="Arial" panose="020B0604020202020204" pitchFamily="34" charset="0"/>
              </a:rPr>
              <a:t>Lead OCP’s partner event strategy at Microsoft marquee experiences</a:t>
            </a:r>
          </a:p>
          <a:p>
            <a:pPr marL="174625" indent="-174625">
              <a:buFont typeface="Arial" panose="020B0604020202020204" pitchFamily="34" charset="0"/>
              <a:buChar char="•"/>
            </a:pPr>
            <a:r>
              <a:rPr lang="en-IN" sz="1050">
                <a:solidFill>
                  <a:schemeClr val="tx1"/>
                </a:solidFill>
                <a:cs typeface="Arial" panose="020B0604020202020204" pitchFamily="34" charset="0"/>
              </a:rPr>
              <a:t>Regain momentum with partner briefings </a:t>
            </a:r>
          </a:p>
          <a:p>
            <a:pPr marL="174625" indent="-174625">
              <a:buFont typeface="Arial" panose="020B0604020202020204" pitchFamily="34" charset="0"/>
              <a:buChar char="•"/>
            </a:pPr>
            <a:r>
              <a:rPr lang="en-IN" sz="1050">
                <a:solidFill>
                  <a:schemeClr val="tx1"/>
                </a:solidFill>
                <a:cs typeface="Arial" panose="020B0604020202020204" pitchFamily="34" charset="0"/>
              </a:rPr>
              <a:t>Inspire: Re-design US Content track quantity and focus </a:t>
            </a:r>
          </a:p>
          <a:p>
            <a:pPr marL="174625" indent="-174625">
              <a:buFont typeface="Arial" panose="020B0604020202020204" pitchFamily="34" charset="0"/>
              <a:buChar char="•"/>
            </a:pPr>
            <a:r>
              <a:rPr lang="en-IN" sz="1050">
                <a:solidFill>
                  <a:schemeClr val="tx1"/>
                </a:solidFill>
                <a:cs typeface="Arial" panose="020B0604020202020204" pitchFamily="34" charset="0"/>
              </a:rPr>
              <a:t>Provide insight and governance over US OCP events</a:t>
            </a:r>
          </a:p>
        </p:txBody>
      </p:sp>
      <p:sp>
        <p:nvSpPr>
          <p:cNvPr id="32" name="Rectangle 31">
            <a:extLst>
              <a:ext uri="{FF2B5EF4-FFF2-40B4-BE49-F238E27FC236}">
                <a16:creationId xmlns:a16="http://schemas.microsoft.com/office/drawing/2014/main" id="{38338AAD-5C8C-450D-87F4-91DBF808236F}"/>
              </a:ext>
            </a:extLst>
          </p:cNvPr>
          <p:cNvSpPr/>
          <p:nvPr/>
        </p:nvSpPr>
        <p:spPr bwMode="auto">
          <a:xfrm>
            <a:off x="2843010" y="6113247"/>
            <a:ext cx="1316158" cy="261610"/>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defTabSz="932472" fontAlgn="base">
              <a:spcBef>
                <a:spcPct val="0"/>
              </a:spcBef>
              <a:spcAft>
                <a:spcPct val="0"/>
              </a:spcAft>
            </a:pPr>
            <a:r>
              <a:rPr lang="en-IN" sz="1100" b="1">
                <a:solidFill>
                  <a:schemeClr val="accent3"/>
                </a:solidFill>
                <a:ea typeface="Segoe UI" pitchFamily="34" charset="0"/>
                <a:cs typeface="Segoe UI" pitchFamily="34" charset="0"/>
              </a:rPr>
              <a:t>COMMS</a:t>
            </a:r>
          </a:p>
        </p:txBody>
      </p:sp>
      <p:sp>
        <p:nvSpPr>
          <p:cNvPr id="50" name="Rectangle 49">
            <a:extLst>
              <a:ext uri="{FF2B5EF4-FFF2-40B4-BE49-F238E27FC236}">
                <a16:creationId xmlns:a16="http://schemas.microsoft.com/office/drawing/2014/main" id="{0FFF0CE6-C14F-4181-8C7F-14176807628D}"/>
              </a:ext>
            </a:extLst>
          </p:cNvPr>
          <p:cNvSpPr/>
          <p:nvPr/>
        </p:nvSpPr>
        <p:spPr bwMode="auto">
          <a:xfrm>
            <a:off x="5740535" y="5973979"/>
            <a:ext cx="6390487" cy="54014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4625" indent="-174625">
              <a:buFont typeface="Arial" panose="020B0604020202020204" pitchFamily="34" charset="0"/>
              <a:buChar char="•"/>
            </a:pPr>
            <a:r>
              <a:rPr lang="en-US" sz="1050">
                <a:solidFill>
                  <a:schemeClr val="tx1"/>
                </a:solidFill>
                <a:cs typeface="Arial" panose="020B0604020202020204" pitchFamily="34" charset="0"/>
              </a:rPr>
              <a:t>Streamline and modernize ‘To Partner’ business Comms so that Partners receive right information at right time</a:t>
            </a:r>
          </a:p>
          <a:p>
            <a:pPr marL="174625" indent="-174625">
              <a:buFont typeface="Arial" panose="020B0604020202020204" pitchFamily="34" charset="0"/>
              <a:buChar char="•"/>
            </a:pPr>
            <a:r>
              <a:rPr lang="en-US" sz="1050">
                <a:solidFill>
                  <a:schemeClr val="tx1"/>
                </a:solidFill>
                <a:cs typeface="Arial" panose="020B0604020202020204" pitchFamily="34" charset="0"/>
              </a:rPr>
              <a:t>Include social channels</a:t>
            </a:r>
          </a:p>
        </p:txBody>
      </p:sp>
      <p:sp>
        <p:nvSpPr>
          <p:cNvPr id="53" name="Rectangle 52">
            <a:extLst>
              <a:ext uri="{FF2B5EF4-FFF2-40B4-BE49-F238E27FC236}">
                <a16:creationId xmlns:a16="http://schemas.microsoft.com/office/drawing/2014/main" id="{F668CF6A-F77E-4CBA-8C1D-C6A9064E6DE8}"/>
              </a:ext>
            </a:extLst>
          </p:cNvPr>
          <p:cNvSpPr/>
          <p:nvPr/>
        </p:nvSpPr>
        <p:spPr bwMode="auto">
          <a:xfrm rot="4358177">
            <a:off x="1226270" y="1734868"/>
            <a:ext cx="3358312" cy="1628171"/>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0" rIns="0" bIns="0" numCol="1" spcCol="0" rtlCol="0" fromWordArt="0" anchor="ctr" anchorCtr="0" forceAA="0" compatLnSpc="1">
            <a:prstTxWarp prst="textArchUp">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32472" fontAlgn="base">
              <a:spcBef>
                <a:spcPct val="0"/>
              </a:spcBef>
              <a:spcAft>
                <a:spcPct val="0"/>
              </a:spcAft>
            </a:pPr>
            <a:r>
              <a:rPr lang="en-IN" sz="1400" b="1">
                <a:solidFill>
                  <a:schemeClr val="accent5"/>
                </a:solidFill>
                <a:ea typeface="Segoe UI" pitchFamily="34" charset="0"/>
                <a:cs typeface="Segoe UI" pitchFamily="34" charset="0"/>
              </a:rPr>
              <a:t>Powering Partner GROWTH</a:t>
            </a:r>
          </a:p>
        </p:txBody>
      </p:sp>
      <p:sp>
        <p:nvSpPr>
          <p:cNvPr id="55" name="Rectangle 54">
            <a:extLst>
              <a:ext uri="{FF2B5EF4-FFF2-40B4-BE49-F238E27FC236}">
                <a16:creationId xmlns:a16="http://schemas.microsoft.com/office/drawing/2014/main" id="{D87DE9BC-2DB3-4939-A482-26559880C0A5}"/>
              </a:ext>
            </a:extLst>
          </p:cNvPr>
          <p:cNvSpPr/>
          <p:nvPr/>
        </p:nvSpPr>
        <p:spPr bwMode="auto">
          <a:xfrm rot="18006903">
            <a:off x="781584" y="4067223"/>
            <a:ext cx="3813824" cy="1671603"/>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0" tIns="0" rIns="0" bIns="0" numCol="1" spcCol="0" rtlCol="0" fromWordArt="0" anchor="ctr" anchorCtr="0" forceAA="0" compatLnSpc="1">
            <a:prstTxWarp prst="textArchDown">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32472" fontAlgn="base">
              <a:spcBef>
                <a:spcPct val="0"/>
              </a:spcBef>
              <a:spcAft>
                <a:spcPct val="0"/>
              </a:spcAft>
            </a:pPr>
            <a:r>
              <a:rPr lang="en-IN" sz="1400" b="1">
                <a:solidFill>
                  <a:schemeClr val="accent3"/>
                </a:solidFill>
                <a:ea typeface="Segoe UI" pitchFamily="34" charset="0"/>
                <a:cs typeface="Segoe UI" pitchFamily="34" charset="0"/>
              </a:rPr>
              <a:t>Deepening COMMUNITY Connection</a:t>
            </a:r>
          </a:p>
        </p:txBody>
      </p:sp>
      <p:sp>
        <p:nvSpPr>
          <p:cNvPr id="51" name="Rectangle 50">
            <a:extLst>
              <a:ext uri="{FF2B5EF4-FFF2-40B4-BE49-F238E27FC236}">
                <a16:creationId xmlns:a16="http://schemas.microsoft.com/office/drawing/2014/main" id="{3B45E101-3657-4827-A467-CD406BCEC311}"/>
              </a:ext>
            </a:extLst>
          </p:cNvPr>
          <p:cNvSpPr/>
          <p:nvPr/>
        </p:nvSpPr>
        <p:spPr bwMode="auto">
          <a:xfrm>
            <a:off x="4482080" y="199796"/>
            <a:ext cx="1067729" cy="492443"/>
          </a:xfrm>
          <a:prstGeom prst="rect">
            <a:avLst/>
          </a:prstGeom>
          <a:no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none" lIns="0" tIns="0" rIns="0" bIns="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32472" fontAlgn="base">
              <a:spcBef>
                <a:spcPct val="0"/>
              </a:spcBef>
              <a:spcAft>
                <a:spcPct val="0"/>
              </a:spcAft>
            </a:pPr>
            <a:r>
              <a:rPr lang="en-IN" sz="1600" b="1">
                <a:solidFill>
                  <a:schemeClr val="tx1"/>
                </a:solidFill>
                <a:cs typeface="Segoe UI" pitchFamily="34" charset="0"/>
              </a:rPr>
              <a:t>KEY</a:t>
            </a:r>
          </a:p>
          <a:p>
            <a:pPr algn="r" defTabSz="932472" fontAlgn="base">
              <a:spcBef>
                <a:spcPct val="0"/>
              </a:spcBef>
              <a:spcAft>
                <a:spcPct val="0"/>
              </a:spcAft>
            </a:pPr>
            <a:r>
              <a:rPr lang="en-IN" sz="1600" b="1">
                <a:solidFill>
                  <a:schemeClr val="tx1"/>
                </a:solidFill>
                <a:cs typeface="Segoe UI" pitchFamily="34" charset="0"/>
              </a:rPr>
              <a:t>ACTIVITIES</a:t>
            </a:r>
          </a:p>
        </p:txBody>
      </p:sp>
      <p:sp>
        <p:nvSpPr>
          <p:cNvPr id="52" name="Rectangle 51">
            <a:extLst>
              <a:ext uri="{FF2B5EF4-FFF2-40B4-BE49-F238E27FC236}">
                <a16:creationId xmlns:a16="http://schemas.microsoft.com/office/drawing/2014/main" id="{B1258BF0-3576-4D73-B7EC-8A7D8254A1B5}"/>
              </a:ext>
            </a:extLst>
          </p:cNvPr>
          <p:cNvSpPr/>
          <p:nvPr/>
        </p:nvSpPr>
        <p:spPr bwMode="auto">
          <a:xfrm>
            <a:off x="4805865" y="944881"/>
            <a:ext cx="923614" cy="21698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050">
                <a:solidFill>
                  <a:schemeClr val="tx1"/>
                </a:solidFill>
                <a:cs typeface="Arial" panose="020B0604020202020204" pitchFamily="34" charset="0"/>
              </a:rPr>
              <a:t>Workshops</a:t>
            </a:r>
          </a:p>
        </p:txBody>
      </p:sp>
      <p:sp>
        <p:nvSpPr>
          <p:cNvPr id="54" name="Rectangle 53">
            <a:extLst>
              <a:ext uri="{FF2B5EF4-FFF2-40B4-BE49-F238E27FC236}">
                <a16:creationId xmlns:a16="http://schemas.microsoft.com/office/drawing/2014/main" id="{6F3E1673-66C4-4409-8CB8-D365EDF37B53}"/>
              </a:ext>
            </a:extLst>
          </p:cNvPr>
          <p:cNvSpPr/>
          <p:nvPr/>
        </p:nvSpPr>
        <p:spPr bwMode="auto">
          <a:xfrm>
            <a:off x="5209340" y="4579523"/>
            <a:ext cx="1086645" cy="37856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050" dirty="0">
                <a:solidFill>
                  <a:schemeClr val="tx1"/>
                </a:solidFill>
                <a:cs typeface="Arial" panose="020B0604020202020204" pitchFamily="34" charset="0"/>
              </a:rPr>
              <a:t>MPN 101</a:t>
            </a:r>
          </a:p>
          <a:p>
            <a:r>
              <a:rPr lang="en-US" sz="1050">
                <a:solidFill>
                  <a:schemeClr val="tx1"/>
                </a:solidFill>
                <a:cs typeface="Arial" panose="020B0604020202020204" pitchFamily="34" charset="0"/>
              </a:rPr>
              <a:t>Tele-outreach</a:t>
            </a:r>
          </a:p>
        </p:txBody>
      </p:sp>
      <p:sp>
        <p:nvSpPr>
          <p:cNvPr id="56" name="Rectangle 55">
            <a:extLst>
              <a:ext uri="{FF2B5EF4-FFF2-40B4-BE49-F238E27FC236}">
                <a16:creationId xmlns:a16="http://schemas.microsoft.com/office/drawing/2014/main" id="{DE492B4B-D0A9-416E-BC9D-5E2A67A0783C}"/>
              </a:ext>
            </a:extLst>
          </p:cNvPr>
          <p:cNvSpPr/>
          <p:nvPr/>
        </p:nvSpPr>
        <p:spPr bwMode="auto">
          <a:xfrm>
            <a:off x="5255047" y="2313378"/>
            <a:ext cx="967137" cy="37856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050" dirty="0">
                <a:solidFill>
                  <a:schemeClr val="tx1"/>
                </a:solidFill>
                <a:cs typeface="Segoe UI"/>
              </a:rPr>
              <a:t>Consultative engagements</a:t>
            </a:r>
            <a:endParaRPr lang="en-US" sz="1050">
              <a:solidFill>
                <a:schemeClr val="tx1"/>
              </a:solidFill>
              <a:cs typeface="Segoe UI"/>
            </a:endParaRPr>
          </a:p>
        </p:txBody>
      </p:sp>
      <p:sp>
        <p:nvSpPr>
          <p:cNvPr id="59" name="Rectangle 58">
            <a:extLst>
              <a:ext uri="{FF2B5EF4-FFF2-40B4-BE49-F238E27FC236}">
                <a16:creationId xmlns:a16="http://schemas.microsoft.com/office/drawing/2014/main" id="{5B17D7D5-D4EC-4674-8EFA-FCE2279230CA}"/>
              </a:ext>
            </a:extLst>
          </p:cNvPr>
          <p:cNvSpPr/>
          <p:nvPr/>
        </p:nvSpPr>
        <p:spPr bwMode="auto">
          <a:xfrm>
            <a:off x="5287461" y="2824199"/>
            <a:ext cx="1182714" cy="86331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12713" indent="-112713">
              <a:buFont typeface="+mj-lt"/>
              <a:buAutoNum type="arabicPeriod"/>
            </a:pPr>
            <a:r>
              <a:rPr lang="en-US" sz="1050">
                <a:solidFill>
                  <a:srgbClr val="FF0000"/>
                </a:solidFill>
                <a:cs typeface="Arial" panose="020B0604020202020204" pitchFamily="34" charset="0"/>
              </a:rPr>
              <a:t>Investment Strategy</a:t>
            </a:r>
            <a:endParaRPr lang="en-US" sz="1050" dirty="0">
              <a:solidFill>
                <a:srgbClr val="FF0000"/>
              </a:solidFill>
              <a:cs typeface="Arial" panose="020B0604020202020204" pitchFamily="34" charset="0"/>
            </a:endParaRPr>
          </a:p>
          <a:p>
            <a:pPr marL="112713" indent="-112713">
              <a:buFont typeface="+mj-lt"/>
              <a:buAutoNum type="arabicPeriod"/>
            </a:pPr>
            <a:r>
              <a:rPr lang="en-US" sz="1050">
                <a:solidFill>
                  <a:srgbClr val="FF0000"/>
                </a:solidFill>
                <a:cs typeface="Arial" panose="020B0604020202020204" pitchFamily="34" charset="0"/>
              </a:rPr>
              <a:t>Execution of programs</a:t>
            </a:r>
            <a:endParaRPr lang="en-US" sz="1050" dirty="0">
              <a:solidFill>
                <a:srgbClr val="FF0000"/>
              </a:solidFill>
              <a:cs typeface="Arial" panose="020B0604020202020204" pitchFamily="34" charset="0"/>
            </a:endParaRPr>
          </a:p>
          <a:p>
            <a:pPr marL="112713" indent="-112713">
              <a:buFont typeface="+mj-lt"/>
              <a:buAutoNum type="arabicPeriod"/>
            </a:pPr>
            <a:r>
              <a:rPr lang="en-US" sz="1050" err="1">
                <a:solidFill>
                  <a:srgbClr val="FF0000"/>
                </a:solidFill>
                <a:cs typeface="Arial" panose="020B0604020202020204" pitchFamily="34" charset="0"/>
              </a:rPr>
              <a:t>Profitablity</a:t>
            </a:r>
            <a:endParaRPr lang="en-US" sz="1050" dirty="0">
              <a:solidFill>
                <a:srgbClr val="FF0000"/>
              </a:solidFill>
              <a:cs typeface="Arial" panose="020B0604020202020204" pitchFamily="34" charset="0"/>
            </a:endParaRPr>
          </a:p>
        </p:txBody>
      </p:sp>
      <p:sp>
        <p:nvSpPr>
          <p:cNvPr id="65" name="Rectangle 64">
            <a:extLst>
              <a:ext uri="{FF2B5EF4-FFF2-40B4-BE49-F238E27FC236}">
                <a16:creationId xmlns:a16="http://schemas.microsoft.com/office/drawing/2014/main" id="{DE52391A-966A-4633-98CE-8019BDE15D55}"/>
              </a:ext>
            </a:extLst>
          </p:cNvPr>
          <p:cNvSpPr/>
          <p:nvPr/>
        </p:nvSpPr>
        <p:spPr bwMode="auto">
          <a:xfrm>
            <a:off x="5372043" y="3915452"/>
            <a:ext cx="915894" cy="21698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050">
                <a:solidFill>
                  <a:schemeClr val="tx1"/>
                </a:solidFill>
                <a:cs typeface="Arial" panose="020B0604020202020204" pitchFamily="34" charset="0"/>
              </a:rPr>
              <a:t>Case studies</a:t>
            </a:r>
          </a:p>
        </p:txBody>
      </p:sp>
      <p:sp>
        <p:nvSpPr>
          <p:cNvPr id="66" name="Rectangle 65">
            <a:extLst>
              <a:ext uri="{FF2B5EF4-FFF2-40B4-BE49-F238E27FC236}">
                <a16:creationId xmlns:a16="http://schemas.microsoft.com/office/drawing/2014/main" id="{D62AAECF-4323-4442-9BC2-ECA960CBB7E6}"/>
              </a:ext>
            </a:extLst>
          </p:cNvPr>
          <p:cNvSpPr/>
          <p:nvPr/>
        </p:nvSpPr>
        <p:spPr bwMode="auto">
          <a:xfrm>
            <a:off x="4876478" y="5357791"/>
            <a:ext cx="1086645" cy="21698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050">
                <a:solidFill>
                  <a:schemeClr val="tx1"/>
                </a:solidFill>
                <a:cs typeface="Arial" panose="020B0604020202020204" pitchFamily="34" charset="0"/>
              </a:rPr>
              <a:t>Tele-outreach</a:t>
            </a:r>
          </a:p>
        </p:txBody>
      </p:sp>
      <p:sp>
        <p:nvSpPr>
          <p:cNvPr id="73" name="Rectangle 72">
            <a:extLst>
              <a:ext uri="{FF2B5EF4-FFF2-40B4-BE49-F238E27FC236}">
                <a16:creationId xmlns:a16="http://schemas.microsoft.com/office/drawing/2014/main" id="{DEC4334E-C589-4C9A-94A5-E0BE86810DE4}"/>
              </a:ext>
            </a:extLst>
          </p:cNvPr>
          <p:cNvSpPr/>
          <p:nvPr/>
        </p:nvSpPr>
        <p:spPr bwMode="auto">
          <a:xfrm>
            <a:off x="4436423" y="6107152"/>
            <a:ext cx="1086645" cy="21698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050">
                <a:solidFill>
                  <a:schemeClr val="tx1"/>
                </a:solidFill>
                <a:cs typeface="Arial" panose="020B0604020202020204" pitchFamily="34" charset="0"/>
              </a:rPr>
              <a:t>Social channels</a:t>
            </a:r>
          </a:p>
        </p:txBody>
      </p:sp>
      <p:sp>
        <p:nvSpPr>
          <p:cNvPr id="74" name="Rectangle 73">
            <a:extLst>
              <a:ext uri="{FF2B5EF4-FFF2-40B4-BE49-F238E27FC236}">
                <a16:creationId xmlns:a16="http://schemas.microsoft.com/office/drawing/2014/main" id="{D61181F0-DD2C-4C63-889E-0D97ABF34DAE}"/>
              </a:ext>
            </a:extLst>
          </p:cNvPr>
          <p:cNvSpPr/>
          <p:nvPr/>
        </p:nvSpPr>
        <p:spPr bwMode="auto">
          <a:xfrm>
            <a:off x="5022520" y="1598432"/>
            <a:ext cx="923614" cy="37856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sz="1050">
                <a:solidFill>
                  <a:schemeClr val="tx1"/>
                </a:solidFill>
                <a:cs typeface="Arial" panose="020B0604020202020204" pitchFamily="34" charset="0"/>
              </a:rPr>
              <a:t>Bootcamp/</a:t>
            </a:r>
          </a:p>
          <a:p>
            <a:r>
              <a:rPr lang="en-US" sz="1050">
                <a:solidFill>
                  <a:schemeClr val="tx1"/>
                </a:solidFill>
                <a:cs typeface="Arial" panose="020B0604020202020204" pitchFamily="34" charset="0"/>
              </a:rPr>
              <a:t>summit</a:t>
            </a:r>
          </a:p>
        </p:txBody>
      </p:sp>
      <p:sp>
        <p:nvSpPr>
          <p:cNvPr id="57" name="Rectangle 56">
            <a:extLst>
              <a:ext uri="{FF2B5EF4-FFF2-40B4-BE49-F238E27FC236}">
                <a16:creationId xmlns:a16="http://schemas.microsoft.com/office/drawing/2014/main" id="{DEDD355A-4192-4E24-AC15-707656DF1B4F}"/>
              </a:ext>
            </a:extLst>
          </p:cNvPr>
          <p:cNvSpPr/>
          <p:nvPr/>
        </p:nvSpPr>
        <p:spPr bwMode="auto">
          <a:xfrm>
            <a:off x="6399597" y="2328224"/>
            <a:ext cx="5616030" cy="37856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 tIns="27432" rIns="73152" bIns="27432"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50" b="0" i="0" u="none" strike="noStrike" kern="1200" cap="none" spc="0" normalizeH="0" baseline="0" noProof="0">
                <a:ln>
                  <a:noFill/>
                </a:ln>
                <a:solidFill>
                  <a:srgbClr val="505050"/>
                </a:solidFill>
                <a:effectLst/>
                <a:uLnTx/>
                <a:uFillTx/>
                <a:latin typeface="Segoe UI"/>
                <a:ea typeface="+mn-ea"/>
                <a:cs typeface="Arial" panose="020B0604020202020204" pitchFamily="34" charset="0"/>
              </a:rPr>
              <a:t>Expand Secret Shopper scope to reach multiple partner types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50" b="0" i="0" u="none" strike="noStrike" kern="1200" cap="none" spc="0" normalizeH="0" baseline="0" noProof="0">
                <a:ln>
                  <a:noFill/>
                </a:ln>
                <a:solidFill>
                  <a:srgbClr val="505050"/>
                </a:solidFill>
                <a:effectLst/>
                <a:uLnTx/>
                <a:uFillTx/>
                <a:latin typeface="Segoe UI"/>
                <a:ea typeface="+mn-ea"/>
                <a:cs typeface="Arial" panose="020B0604020202020204" pitchFamily="34" charset="0"/>
              </a:rPr>
              <a:t>Integrate program with </a:t>
            </a:r>
            <a:r>
              <a:rPr lang="en-US" sz="1050">
                <a:solidFill>
                  <a:srgbClr val="505050"/>
                </a:solidFill>
                <a:latin typeface="Segoe UI"/>
                <a:cs typeface="Arial" panose="020B0604020202020204" pitchFamily="34" charset="0"/>
              </a:rPr>
              <a:t>Concierge desk to support better implementation of plans</a:t>
            </a:r>
            <a:endParaRPr kumimoji="0" lang="en-US" sz="1050" b="0" i="0" u="none" strike="noStrike" kern="1200" cap="none" spc="0" normalizeH="0" baseline="0" noProof="0">
              <a:ln>
                <a:noFill/>
              </a:ln>
              <a:solidFill>
                <a:srgbClr val="505050"/>
              </a:solidFill>
              <a:effectLst/>
              <a:uLnTx/>
              <a:uFillTx/>
              <a:latin typeface="Segoe UI"/>
              <a:ea typeface="+mn-ea"/>
              <a:cs typeface="Arial" panose="020B0604020202020204" pitchFamily="34" charset="0"/>
            </a:endParaRPr>
          </a:p>
        </p:txBody>
      </p:sp>
    </p:spTree>
    <p:extLst>
      <p:ext uri="{BB962C8B-B14F-4D97-AF65-F5344CB8AC3E}">
        <p14:creationId xmlns:p14="http://schemas.microsoft.com/office/powerpoint/2010/main" val="408030855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US OCP – Q2 Plan | Partner Engines</a:t>
            </a:r>
          </a:p>
        </p:txBody>
      </p:sp>
      <p:graphicFrame>
        <p:nvGraphicFramePr>
          <p:cNvPr id="13" name="Table 12">
            <a:extLst>
              <a:ext uri="{FF2B5EF4-FFF2-40B4-BE49-F238E27FC236}">
                <a16:creationId xmlns:a16="http://schemas.microsoft.com/office/drawing/2014/main" id="{F81F6D04-8424-4E38-99A8-1B32ED822109}"/>
              </a:ext>
            </a:extLst>
          </p:cNvPr>
          <p:cNvGraphicFramePr>
            <a:graphicFrameLocks noGrp="1"/>
          </p:cNvGraphicFramePr>
          <p:nvPr>
            <p:extLst>
              <p:ext uri="{D42A27DB-BD31-4B8C-83A1-F6EECF244321}">
                <p14:modId xmlns:p14="http://schemas.microsoft.com/office/powerpoint/2010/main" val="3378253723"/>
              </p:ext>
            </p:extLst>
          </p:nvPr>
        </p:nvGraphicFramePr>
        <p:xfrm>
          <a:off x="228598" y="614247"/>
          <a:ext cx="11663918" cy="6114288"/>
        </p:xfrm>
        <a:graphic>
          <a:graphicData uri="http://schemas.openxmlformats.org/drawingml/2006/table">
            <a:tbl>
              <a:tblPr firstRow="1" bandRow="1">
                <a:tableStyleId>{2D5ABB26-0587-4C30-8999-92F81FD0307C}</a:tableStyleId>
              </a:tblPr>
              <a:tblGrid>
                <a:gridCol w="781495">
                  <a:extLst>
                    <a:ext uri="{9D8B030D-6E8A-4147-A177-3AD203B41FA5}">
                      <a16:colId xmlns:a16="http://schemas.microsoft.com/office/drawing/2014/main" val="3894452962"/>
                    </a:ext>
                  </a:extLst>
                </a:gridCol>
                <a:gridCol w="2280684">
                  <a:extLst>
                    <a:ext uri="{9D8B030D-6E8A-4147-A177-3AD203B41FA5}">
                      <a16:colId xmlns:a16="http://schemas.microsoft.com/office/drawing/2014/main" val="1396012559"/>
                    </a:ext>
                  </a:extLst>
                </a:gridCol>
                <a:gridCol w="1678254">
                  <a:extLst>
                    <a:ext uri="{9D8B030D-6E8A-4147-A177-3AD203B41FA5}">
                      <a16:colId xmlns:a16="http://schemas.microsoft.com/office/drawing/2014/main" val="2452853607"/>
                    </a:ext>
                  </a:extLst>
                </a:gridCol>
                <a:gridCol w="1235067">
                  <a:extLst>
                    <a:ext uri="{9D8B030D-6E8A-4147-A177-3AD203B41FA5}">
                      <a16:colId xmlns:a16="http://schemas.microsoft.com/office/drawing/2014/main" val="4229292439"/>
                    </a:ext>
                  </a:extLst>
                </a:gridCol>
                <a:gridCol w="2493335">
                  <a:extLst>
                    <a:ext uri="{9D8B030D-6E8A-4147-A177-3AD203B41FA5}">
                      <a16:colId xmlns:a16="http://schemas.microsoft.com/office/drawing/2014/main" val="2260295195"/>
                    </a:ext>
                  </a:extLst>
                </a:gridCol>
                <a:gridCol w="2181362">
                  <a:extLst>
                    <a:ext uri="{9D8B030D-6E8A-4147-A177-3AD203B41FA5}">
                      <a16:colId xmlns:a16="http://schemas.microsoft.com/office/drawing/2014/main" val="1594149939"/>
                    </a:ext>
                  </a:extLst>
                </a:gridCol>
                <a:gridCol w="1013721">
                  <a:extLst>
                    <a:ext uri="{9D8B030D-6E8A-4147-A177-3AD203B41FA5}">
                      <a16:colId xmlns:a16="http://schemas.microsoft.com/office/drawing/2014/main" val="2713823401"/>
                    </a:ext>
                  </a:extLst>
                </a:gridCol>
              </a:tblGrid>
              <a:tr h="131938">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u="none" strike="noStrike" kern="0" cap="none" spc="0" normalizeH="0" baseline="0" noProof="0">
                          <a:ln>
                            <a:noFill/>
                          </a:ln>
                          <a:solidFill>
                            <a:srgbClr val="FFFFFF"/>
                          </a:solidFill>
                          <a:effectLst/>
                          <a:uLnTx/>
                          <a:uFillTx/>
                        </a:rPr>
                        <a:t>Engine</a:t>
                      </a:r>
                      <a:endParaRPr kumimoji="0" lang="en-US" sz="800" b="1" i="0" u="none" strike="noStrike" kern="0" cap="none" spc="0" normalizeH="0" baseline="0" noProof="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lumMod val="75000"/>
                        </a:schemeClr>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Description</a:t>
                      </a:r>
                      <a:endParaRPr kumimoji="0" lang="en-US" sz="800" b="1" u="none" strike="noStrike" kern="0" cap="none" spc="0" normalizeH="0" baseline="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gridSpan="2">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Q2 Top Activities (update)</a:t>
                      </a:r>
                      <a:endParaRPr kumimoji="0" lang="en-US" sz="800" b="1" i="0" u="none" strike="noStrike" kern="0" cap="none" spc="0" normalizeH="0" baseline="0" dirty="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hMerge="1">
                  <a:txBody>
                    <a:bodyPr/>
                    <a:lstStyle/>
                    <a:p>
                      <a:endParaRPr lang="en-US"/>
                    </a:p>
                  </a:txBody>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Q2 Outcomes</a:t>
                      </a:r>
                      <a:endParaRPr kumimoji="0" lang="en-US" sz="800" b="1" i="0" u="none" strike="noStrike" kern="0" cap="none" spc="0" normalizeH="0" baseline="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Q2 Assumptions/ Dependencies</a:t>
                      </a:r>
                      <a:endParaRPr kumimoji="0" lang="en-US" sz="800" b="1" u="none" strike="noStrike" kern="0" cap="none" spc="0" normalizeH="0" baseline="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Revenue Projection</a:t>
                      </a:r>
                      <a:endParaRPr kumimoji="0" lang="en-US" sz="800" b="1" i="0" u="none" strike="noStrike" kern="0" cap="none" spc="0" normalizeH="0" baseline="0">
                        <a:ln>
                          <a:noFill/>
                        </a:ln>
                        <a:solidFill>
                          <a:srgbClr val="FFFFFF"/>
                        </a:solidFill>
                        <a:effectLst/>
                        <a:uLnTx/>
                        <a:uFillTx/>
                        <a:latin typeface="+mn-lt"/>
                        <a:ea typeface="+mn-ea"/>
                        <a:cs typeface="Arial"/>
                      </a:endParaRPr>
                    </a:p>
                  </a:txBody>
                  <a:tcPr marL="27432" marR="27432" marT="18288" marB="18288" anchor="ctr">
                    <a:lnL w="3175" cap="flat" cmpd="sng" algn="ctr">
                      <a:solidFill>
                        <a:schemeClr val="bg1"/>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extLst>
                  <a:ext uri="{0D108BD9-81ED-4DB2-BD59-A6C34878D82A}">
                    <a16:rowId xmlns:a16="http://schemas.microsoft.com/office/drawing/2014/main" val="2242328954"/>
                  </a:ext>
                </a:extLst>
              </a:tr>
              <a:tr h="537899">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u="none" strike="noStrike" kern="0" cap="none" spc="0" normalizeH="0" baseline="0" noProof="0">
                          <a:ln>
                            <a:noFill/>
                          </a:ln>
                          <a:effectLst/>
                          <a:uLnTx/>
                          <a:uFillTx/>
                        </a:rPr>
                        <a:t>Cloud Ready</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0" u="none" strike="noStrike" kern="0" cap="none" spc="0" normalizeH="0" baseline="0" noProof="0">
                          <a:ln>
                            <a:noFill/>
                          </a:ln>
                          <a:solidFill>
                            <a:schemeClr val="tx1"/>
                          </a:solidFill>
                          <a:effectLst/>
                          <a:uLnTx/>
                          <a:uFillTx/>
                          <a:latin typeface="+mn-lt"/>
                          <a:cs typeface="Arial"/>
                        </a:rPr>
                        <a:t>(</a:t>
                      </a:r>
                      <a:r>
                        <a:rPr lang="en-US" sz="800" b="0" kern="1200" cap="none" spc="0" baseline="0" noProof="0">
                          <a:ln>
                            <a:noFill/>
                          </a:ln>
                          <a:effectLst/>
                        </a:rPr>
                        <a:t>Sharon Lee)</a:t>
                      </a:r>
                      <a:endParaRPr kumimoji="0" lang="en-US" sz="8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kern="1200" cap="none" spc="0" baseline="0">
                          <a:ln>
                            <a:noFill/>
                          </a:ln>
                          <a:effectLst/>
                        </a:rPr>
                        <a:t>CSP enablement program to target self-service partner who are selling little to no Cloud. Get partners to transact through CSP with increasing frequency and yield through a 100 day virtual nurture journey to build cloud practice</a:t>
                      </a:r>
                      <a:endParaRPr lang="en-US" sz="800" kern="1200" cap="none" spc="0" baseline="0" dirty="0">
                        <a:ln>
                          <a:noFill/>
                        </a:ln>
                        <a:solidFill>
                          <a:schemeClr val="tx1"/>
                        </a:solidFill>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a:ln>
                            <a:noFill/>
                          </a:ln>
                          <a:effectLst/>
                        </a:rPr>
                        <a:t>2 virtual workshops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a:ln>
                            <a:noFill/>
                          </a:ln>
                          <a:effectLst/>
                        </a:rPr>
                        <a:t>2 in-person workshops</a:t>
                      </a:r>
                      <a:endParaRPr lang="en-US" sz="800" kern="1200" cap="none" spc="0" baseline="0" dirty="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a:ln>
                            <a:noFill/>
                          </a:ln>
                          <a:effectLst/>
                        </a:rPr>
                        <a:t>Target 500+ partners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a:ln>
                            <a:noFill/>
                          </a:ln>
                          <a:effectLst/>
                        </a:rPr>
                        <a:t>Project $3M in Cloud revenue</a:t>
                      </a:r>
                      <a:endParaRPr lang="en-US" sz="800" kern="1200" cap="none" spc="0" baseline="0" dirty="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a:ln>
                            <a:noFill/>
                          </a:ln>
                          <a:effectLst/>
                        </a:rPr>
                        <a:t>Dependencies on leveraging Marketo engine for targeted outreach</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kern="1200" cap="none" spc="0" baseline="0">
                          <a:ln>
                            <a:noFill/>
                          </a:ln>
                          <a:effectLst/>
                        </a:rPr>
                        <a:t>$3M projected cloud revenue from program participants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134375316"/>
                  </a:ext>
                </a:extLst>
              </a:tr>
              <a:tr h="639390">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1" u="none" strike="noStrike" kern="0" cap="none" spc="0" normalizeH="0" baseline="0" noProof="0">
                          <a:ln>
                            <a:noFill/>
                          </a:ln>
                          <a:effectLst/>
                          <a:uLnTx/>
                          <a:uFillTx/>
                        </a:rPr>
                        <a:t>MPN </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0" u="none" strike="noStrike" kern="0" cap="none" spc="0" normalizeH="0" baseline="0" noProof="0">
                          <a:ln>
                            <a:noFill/>
                          </a:ln>
                          <a:effectLst/>
                          <a:uLnTx/>
                          <a:uFillTx/>
                        </a:rPr>
                        <a:t>(</a:t>
                      </a:r>
                      <a:r>
                        <a:rPr kumimoji="0" lang="en-US" sz="800" b="0" u="none" strike="noStrike" kern="1200" cap="none" spc="0" normalizeH="0" baseline="0" noProof="0">
                          <a:ln>
                            <a:noFill/>
                          </a:ln>
                          <a:effectLst/>
                          <a:uLnTx/>
                          <a:uFillTx/>
                        </a:rPr>
                        <a:t>Chinmayi</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0" u="none" strike="noStrike" kern="1200" cap="none" spc="0" normalizeH="0" baseline="0" noProof="0">
                          <a:ln>
                            <a:noFill/>
                          </a:ln>
                          <a:effectLst/>
                          <a:uLnTx/>
                          <a:uFillTx/>
                        </a:rPr>
                        <a:t>Bhavanishankar</a:t>
                      </a:r>
                      <a:r>
                        <a:rPr kumimoji="0" lang="en-US" sz="800" b="0" u="none" strike="noStrike" kern="0" cap="none" spc="0" normalizeH="0" baseline="0" noProof="0">
                          <a:ln>
                            <a:noFill/>
                          </a:ln>
                          <a:solidFill>
                            <a:schemeClr val="tx1"/>
                          </a:solidFill>
                          <a:effectLst/>
                          <a:uLnTx/>
                          <a:uFillTx/>
                          <a:latin typeface="+mn-lt"/>
                          <a:cs typeface="Arial"/>
                        </a:rPr>
                        <a:t>)</a:t>
                      </a:r>
                      <a:endParaRPr kumimoji="0" lang="en-US" sz="800" b="0" i="0" u="none" strike="noStrike" kern="1200" cap="none" spc="0" normalizeH="0" baseline="0" noProof="0" dirty="0">
                        <a:ln>
                          <a:noFill/>
                        </a:ln>
                        <a:solidFill>
                          <a:schemeClr val="tx1"/>
                        </a:solidFill>
                        <a:effectLst/>
                        <a:uLnTx/>
                        <a:uFillTx/>
                        <a:latin typeface="+mn-lt"/>
                        <a:ea typeface="+mn-ea"/>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kern="1200" cap="none" spc="0" baseline="0">
                          <a:ln>
                            <a:noFill/>
                          </a:ln>
                          <a:effectLst/>
                        </a:rPr>
                        <a:t>US landing of partner program run by the Worldwide partner group to ensure awareness, partner retention, and utilization of partner resources</a:t>
                      </a:r>
                      <a:endParaRPr lang="en-US" sz="80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Continue MPN 101 motions (8 community calls,2 store events)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Reach 2,500 partners via</a:t>
                      </a:r>
                      <a:br>
                        <a:rPr lang="en-US" sz="800" kern="1200" spc="0">
                          <a:ln>
                            <a:noFill/>
                          </a:ln>
                          <a:effectLst/>
                        </a:rPr>
                      </a:br>
                      <a:r>
                        <a:rPr lang="en-US" sz="800" kern="1200" cap="none" spc="0" baseline="0" noProof="0">
                          <a:ln>
                            <a:noFill/>
                          </a:ln>
                          <a:effectLst/>
                        </a:rPr>
                        <a:t>tele-outreach</a:t>
                      </a:r>
                      <a:endParaRPr lang="en-US" sz="800" kern="1200" cap="none" spc="0" baseline="0" noProof="0" dirty="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Reach 300 partners via MPN motions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Generate $2M in 2,000 partner membership renewal fees</a:t>
                      </a:r>
                      <a:endParaRPr lang="en-US" sz="800" kern="1200" cap="none" spc="0" baseline="0" noProof="0" dirty="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High dependency on MPN program owners on the WW OCP team</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Assuming no major programmatic changes are made that would risk partner membership growth/partner satisfaction (e.g. cost of membership)</a:t>
                      </a:r>
                      <a:endParaRPr lang="en-US" sz="800" kern="1200" cap="none" spc="0" baseline="0" noProof="0" dirty="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u="none" strike="noStrike" kern="1200" cap="none" spc="0" normalizeH="0" baseline="0" noProof="0">
                          <a:ln>
                            <a:noFill/>
                          </a:ln>
                          <a:effectLst/>
                          <a:uLnTx/>
                          <a:uFillTx/>
                        </a:rPr>
                        <a:t>$27.7M</a:t>
                      </a:r>
                      <a:endParaRPr kumimoji="0" lang="en-US" sz="800" b="0" i="0" u="none" strike="noStrike" kern="1200" cap="none" spc="0" normalizeH="0" baseline="0" noProof="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28368756"/>
                  </a:ext>
                </a:extLst>
              </a:tr>
              <a:tr h="312083">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u="none" strike="noStrike" kern="0" cap="none" spc="0" normalizeH="0" baseline="0" noProof="0">
                          <a:ln>
                            <a:noFill/>
                          </a:ln>
                          <a:effectLst/>
                          <a:uLnTx/>
                          <a:uFillTx/>
                        </a:rPr>
                        <a:t>P-Seller </a:t>
                      </a:r>
                      <a:r>
                        <a:rPr kumimoji="0" lang="en-US" sz="800" b="0" u="none" strike="noStrike" kern="0" cap="none" spc="0" normalizeH="0" baseline="0" noProof="0">
                          <a:ln>
                            <a:noFill/>
                          </a:ln>
                          <a:effectLst/>
                          <a:uLnTx/>
                          <a:uFillTx/>
                        </a:rPr>
                        <a:t>(</a:t>
                      </a:r>
                      <a:r>
                        <a:rPr kumimoji="0" lang="en-US" sz="800" b="0" u="none" strike="noStrike" kern="1200" cap="none" spc="0" normalizeH="0" baseline="0" noProof="0">
                          <a:ln>
                            <a:noFill/>
                          </a:ln>
                          <a:effectLst/>
                          <a:uLnTx/>
                          <a:uFillTx/>
                        </a:rPr>
                        <a:t>Stephanie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0" u="none" strike="noStrike" kern="1200" cap="none" spc="0" normalizeH="0" baseline="0" noProof="0">
                          <a:ln>
                            <a:noFill/>
                          </a:ln>
                          <a:effectLst/>
                          <a:uLnTx/>
                          <a:uFillTx/>
                        </a:rPr>
                        <a:t>Martin</a:t>
                      </a:r>
                      <a:r>
                        <a:rPr kumimoji="0" lang="en-US" sz="800" b="0" u="none" strike="noStrike" kern="0" cap="none" spc="0" normalizeH="0" baseline="0" noProof="0">
                          <a:ln>
                            <a:noFill/>
                          </a:ln>
                          <a:solidFill>
                            <a:schemeClr val="tx1"/>
                          </a:solidFill>
                          <a:effectLst/>
                          <a:uLnTx/>
                          <a:uFillTx/>
                          <a:latin typeface="+mn-lt"/>
                          <a:cs typeface="Arial"/>
                        </a:rPr>
                        <a:t>)</a:t>
                      </a:r>
                      <a:endParaRPr kumimoji="0" lang="en-US" sz="8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kern="1200" cap="none" spc="0" baseline="0">
                          <a:ln>
                            <a:noFill/>
                          </a:ln>
                          <a:effectLst/>
                        </a:rPr>
                        <a:t>Co-sell program for better partner-Microsoft integration</a:t>
                      </a:r>
                      <a:endParaRPr lang="en-US" sz="80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CSA bootcamp</a:t>
                      </a:r>
                      <a:endParaRPr lang="en-US" sz="800" kern="1200" cap="none" spc="0" baseline="0" noProof="0">
                        <a:ln>
                          <a:noFill/>
                        </a:ln>
                        <a:solidFill>
                          <a:schemeClr val="tx1"/>
                        </a:solidFill>
                        <a:effectLst/>
                        <a:latin typeface="+mn-lt"/>
                        <a:ea typeface="+mn-ea"/>
                        <a:cs typeface="+mn-cs"/>
                      </a:endParaRP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P-Seller summit(s)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kern="1200" cap="none" spc="0" baseline="0" noProof="0">
                          <a:ln>
                            <a:noFill/>
                          </a:ln>
                          <a:effectLst/>
                        </a:rPr>
                        <a:t>Generate $30M+ pipeline</a:t>
                      </a:r>
                      <a:endParaRPr lang="en-US" sz="800" kern="1200" cap="none" spc="0" baseline="0" noProof="0" dirty="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Budget</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LT support for P-Seller attach</a:t>
                      </a:r>
                      <a:endParaRPr lang="en-US" sz="800" kern="1200" cap="none" spc="0" baseline="0" noProof="0" dirty="0">
                        <a:ln>
                          <a:noFill/>
                        </a:ln>
                        <a:solidFill>
                          <a:srgbClr val="505050"/>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kern="1200" cap="none" spc="0" baseline="0" noProof="0">
                          <a:ln>
                            <a:noFill/>
                          </a:ln>
                          <a:solidFill>
                            <a:srgbClr val="505050"/>
                          </a:solidFill>
                          <a:effectLst/>
                          <a:latin typeface="+mn-lt"/>
                          <a:ea typeface="+mn-ea"/>
                          <a:cs typeface="+mn-cs"/>
                        </a:rPr>
                        <a:t>$100M+ </a:t>
                      </a:r>
                      <a:endParaRPr lang="en-US" sz="800" kern="1200" cap="none" spc="0" baseline="0" noProof="0">
                        <a:ln>
                          <a:noFill/>
                        </a:ln>
                        <a:solidFill>
                          <a:schemeClr val="tx1"/>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12724105"/>
                  </a:ext>
                </a:extLst>
              </a:tr>
              <a:tr h="86365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u="none" strike="noStrike" kern="0" cap="none" spc="0" normalizeH="0" baseline="0" noProof="0">
                          <a:ln>
                            <a:noFill/>
                          </a:ln>
                          <a:effectLst/>
                          <a:uLnTx/>
                          <a:uFillTx/>
                        </a:rPr>
                        <a:t>Microsoft Partner Events </a:t>
                      </a:r>
                      <a:r>
                        <a:rPr kumimoji="0" lang="en-US" sz="800" b="0" u="none" strike="noStrike" kern="0" cap="none" spc="0" normalizeH="0" baseline="0" noProof="0">
                          <a:ln>
                            <a:noFill/>
                          </a:ln>
                          <a:effectLst/>
                          <a:uLnTx/>
                          <a:uFillTx/>
                        </a:rPr>
                        <a:t>(TBD)</a:t>
                      </a:r>
                      <a:endParaRPr kumimoji="0" lang="en-US" sz="8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b="1" kern="1200" cap="none" spc="0" baseline="0">
                          <a:ln>
                            <a:noFill/>
                          </a:ln>
                          <a:effectLst/>
                        </a:rPr>
                        <a:t>Inspire:</a:t>
                      </a:r>
                      <a:r>
                        <a:rPr lang="en-US" sz="800" kern="1200" cap="none" spc="0" baseline="0">
                          <a:ln>
                            <a:noFill/>
                          </a:ln>
                          <a:effectLst/>
                        </a:rPr>
                        <a:t> US experience at annual MSFT flagship partner event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b="1" kern="1200" cap="none" spc="0" baseline="0">
                          <a:ln>
                            <a:noFill/>
                          </a:ln>
                          <a:effectLst/>
                        </a:rPr>
                        <a:t>Partner Briefings: </a:t>
                      </a:r>
                      <a:r>
                        <a:rPr lang="en-US" sz="800" kern="1200" cap="none" spc="0" baseline="0">
                          <a:ln>
                            <a:noFill/>
                          </a:ln>
                          <a:effectLst/>
                        </a:rPr>
                        <a:t>In-person regional events to update partners on practice-building resources</a:t>
                      </a:r>
                      <a:endParaRPr lang="en-US" sz="80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1" u="none" strike="noStrike" kern="1200" cap="none" spc="0" normalizeH="0" baseline="0" noProof="0">
                          <a:ln>
                            <a:noFill/>
                          </a:ln>
                          <a:effectLst/>
                          <a:uLnTx/>
                          <a:uFillTx/>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Inspire ‘18 planning begins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1" u="none" strike="noStrike" kern="1200" cap="none" spc="0" normalizeH="0" baseline="0" noProof="0">
                          <a:ln>
                            <a:noFill/>
                          </a:ln>
                          <a:effectLst/>
                          <a:uLnTx/>
                          <a:uFillTx/>
                        </a:rPr>
                        <a:t>Partner Briefings:</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Plan 15 events across regions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1" u="none" strike="noStrike" kern="1200" cap="none" spc="0" normalizeH="0" baseline="0" noProof="0">
                          <a:ln>
                            <a:noFill/>
                          </a:ln>
                          <a:effectLst/>
                          <a:uLnTx/>
                          <a:uFillTx/>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Manage event strategy and visibility into flighting schedule</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1" u="none" strike="noStrike" kern="1200" cap="none" spc="0" normalizeH="0" baseline="0" noProof="0">
                          <a:ln>
                            <a:noFill/>
                          </a:ln>
                          <a:effectLst/>
                          <a:uLnTx/>
                          <a:uFillTx/>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Decreased overlap in events targeted to specific audiences leading to decreased dollars spent </a:t>
                      </a:r>
                      <a:endParaRPr lang="en-US" sz="800" kern="1200" cap="none" spc="0" baseline="0" noProof="0" dirty="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b="1" kern="1200" cap="none" spc="0" baseline="0" noProof="0">
                          <a:ln>
                            <a:noFill/>
                          </a:ln>
                          <a:effectLst/>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Depending on timely WW </a:t>
                      </a:r>
                      <a:r>
                        <a:rPr kumimoji="0" lang="en-US" sz="800" u="none" strike="noStrike" kern="1200" cap="none" spc="0" normalizeH="0" baseline="0" noProof="0">
                          <a:ln>
                            <a:noFill/>
                          </a:ln>
                          <a:effectLst/>
                          <a:uLnTx/>
                          <a:uFillTx/>
                        </a:rPr>
                        <a:t>OCP communication about subsidiary experience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b="1" kern="1200" cap="none" spc="0" baseline="0" noProof="0">
                          <a:ln>
                            <a:noFill/>
                          </a:ln>
                          <a:effectLst/>
                        </a:rPr>
                        <a:t>Partner Briefings:</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Content and </a:t>
                      </a:r>
                      <a:r>
                        <a:rPr kumimoji="0" lang="en-US" sz="800" u="none" strike="noStrike" kern="1200" cap="none" spc="0" normalizeH="0" baseline="0" noProof="0">
                          <a:ln>
                            <a:noFill/>
                          </a:ln>
                          <a:effectLst/>
                          <a:uLnTx/>
                          <a:uFillTx/>
                        </a:rPr>
                        <a:t>commitment from the field to participate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b="1" kern="1200" cap="none" spc="0" baseline="0" noProof="0">
                          <a:ln>
                            <a:noFill/>
                          </a:ln>
                          <a:effectLst/>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800" u="none" strike="noStrike" kern="1200" cap="none" spc="0" normalizeH="0" baseline="0" noProof="0">
                          <a:ln>
                            <a:noFill/>
                          </a:ln>
                          <a:effectLst/>
                          <a:uLnTx/>
                          <a:uFillTx/>
                        </a:rPr>
                        <a:t>Full </a:t>
                      </a:r>
                      <a:r>
                        <a:rPr lang="en-US" sz="800" kern="1200" cap="none" spc="0" baseline="0" noProof="0">
                          <a:ln>
                            <a:noFill/>
                          </a:ln>
                          <a:effectLst/>
                        </a:rPr>
                        <a:t>view of events across OCP</a:t>
                      </a:r>
                      <a:endParaRPr lang="en-US" sz="800" kern="1200" cap="none" spc="0" baseline="0" noProof="0" dirty="0">
                        <a:ln>
                          <a:noFill/>
                        </a:ln>
                        <a:solidFill>
                          <a:schemeClr val="tx1"/>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1" u="none" strike="noStrike" kern="1200" cap="none" spc="0" normalizeH="0" baseline="0" noProof="0">
                          <a:ln>
                            <a:noFill/>
                          </a:ln>
                          <a:effectLst/>
                          <a:uLnTx/>
                          <a:uFillTx/>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Cost recovery</a:t>
                      </a:r>
                      <a:endParaRPr lang="en-US" sz="800" kern="1200" cap="none" spc="0" baseline="0" noProof="0" dirty="0">
                        <a:ln>
                          <a:noFill/>
                        </a:ln>
                        <a:solidFill>
                          <a:schemeClr val="tx1"/>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610300997"/>
                  </a:ext>
                </a:extLst>
              </a:tr>
              <a:tr h="334918">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u="none" strike="noStrike" kern="0" cap="none" spc="0" normalizeH="0" baseline="0" noProof="0">
                          <a:ln>
                            <a:noFill/>
                          </a:ln>
                          <a:effectLst/>
                          <a:uLnTx/>
                          <a:uFillTx/>
                        </a:rPr>
                        <a:t>Storytelling </a:t>
                      </a:r>
                      <a:r>
                        <a:rPr kumimoji="0" lang="en-US" sz="800" b="0" u="none" strike="noStrike" kern="0" cap="none" spc="0" normalizeH="0" baseline="0" noProof="0">
                          <a:ln>
                            <a:noFill/>
                          </a:ln>
                          <a:effectLst/>
                          <a:uLnTx/>
                          <a:uFillTx/>
                        </a:rPr>
                        <a:t>(TBD)</a:t>
                      </a:r>
                      <a:endParaRPr kumimoji="0" lang="en-US" sz="8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kern="1200" cap="none" spc="0" baseline="0">
                          <a:ln>
                            <a:noFill/>
                          </a:ln>
                          <a:effectLst/>
                        </a:rPr>
                        <a:t>Case studies depicting how partners are empowering customers to achieve more through digital transformation</a:t>
                      </a:r>
                      <a:endParaRPr lang="en-US" sz="80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1 to 2 videos aligned to the 4 solution areas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Blog series on partner digital transformation and alignment with Microsoft</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1 to 2 ‘Partner Spotlight’ videos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4 blogs – one per partner type</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Reach of 1,000 (videos and blogs)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Collaboration with field on sourcing partner digital transformation stories</a:t>
                      </a:r>
                      <a:endParaRPr lang="en-US" sz="800" kern="1200" cap="none" spc="0" baseline="0" noProof="0" dirty="0">
                        <a:ln>
                          <a:noFill/>
                        </a:ln>
                        <a:solidFill>
                          <a:schemeClr val="tx1"/>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u="none" strike="noStrike" kern="1200" cap="none" spc="0" normalizeH="0" baseline="0" noProof="0">
                          <a:ln>
                            <a:noFill/>
                          </a:ln>
                          <a:effectLst/>
                          <a:uLnTx/>
                          <a:uFillTx/>
                        </a:rPr>
                        <a:t>N/A</a:t>
                      </a:r>
                      <a:endParaRPr kumimoji="0" lang="en-US" sz="800" b="0" i="0" u="none" strike="noStrike" kern="1200" cap="none" spc="0" normalizeH="0" baseline="0" noProof="0" dirty="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39316633"/>
                  </a:ext>
                </a:extLst>
              </a:tr>
              <a:tr h="677920">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1" u="none" strike="noStrike" kern="0" cap="none" spc="0" normalizeH="0" baseline="0" noProof="0">
                          <a:ln>
                            <a:noFill/>
                          </a:ln>
                          <a:effectLst/>
                          <a:uLnTx/>
                          <a:uFillTx/>
                        </a:rPr>
                        <a:t>Comms </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0" u="none" strike="noStrike" kern="0" cap="none" spc="0" normalizeH="0" baseline="0" noProof="0">
                          <a:ln>
                            <a:noFill/>
                          </a:ln>
                          <a:effectLst/>
                          <a:uLnTx/>
                          <a:uFillTx/>
                        </a:rPr>
                        <a:t>(</a:t>
                      </a:r>
                      <a:r>
                        <a:rPr kumimoji="0" lang="en-US" sz="800" b="0" u="none" strike="noStrike" kern="1200" cap="none" spc="0" normalizeH="0" baseline="0" noProof="0">
                          <a:ln>
                            <a:noFill/>
                          </a:ln>
                          <a:effectLst/>
                          <a:uLnTx/>
                          <a:uFillTx/>
                        </a:rPr>
                        <a:t>Chinmayi</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0" u="none" strike="noStrike" kern="1200" cap="none" spc="0" normalizeH="0" baseline="0" noProof="0">
                          <a:ln>
                            <a:noFill/>
                          </a:ln>
                          <a:effectLst/>
                          <a:uLnTx/>
                          <a:uFillTx/>
                        </a:rPr>
                        <a:t>Bhavanishankar</a:t>
                      </a:r>
                      <a:r>
                        <a:rPr kumimoji="0" lang="en-US" sz="800" b="0" u="none" strike="noStrike" kern="0" cap="none" spc="0" normalizeH="0" baseline="0" noProof="0">
                          <a:ln>
                            <a:noFill/>
                          </a:ln>
                          <a:solidFill>
                            <a:schemeClr val="tx1"/>
                          </a:solidFill>
                          <a:effectLst/>
                          <a:uLnTx/>
                          <a:uFillTx/>
                          <a:latin typeface="+mn-lt"/>
                          <a:cs typeface="Arial"/>
                        </a:rPr>
                        <a:t>)</a:t>
                      </a:r>
                      <a:endParaRPr kumimoji="0" lang="en-US" sz="8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kern="1200" cap="none" spc="0" baseline="0">
                          <a:ln>
                            <a:noFill/>
                          </a:ln>
                          <a:effectLst/>
                        </a:rPr>
                        <a:t>US to-partner outbound business communications via emails, blogs and social media. US field communications to ready the channel for partner conversations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Execute existing communication strategy </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Design and land rescoped communication strategy</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Reach 40K partner individuals</a:t>
                      </a:r>
                      <a:endParaRPr lang="en-US" sz="800" kern="1200" cap="none" spc="0" baseline="0" noProof="0" dirty="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Assuming all breadth partner facing communication goes through MSC</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Assuming profiling in the MPN database</a:t>
                      </a:r>
                      <a:br>
                        <a:rPr lang="en-US" sz="800" kern="1200" spc="0">
                          <a:ln>
                            <a:noFill/>
                          </a:ln>
                          <a:effectLst/>
                        </a:rPr>
                      </a:br>
                      <a:r>
                        <a:rPr lang="en-US" sz="800" kern="1200" cap="none" spc="0" baseline="0" noProof="0">
                          <a:ln>
                            <a:noFill/>
                          </a:ln>
                          <a:effectLst/>
                        </a:rPr>
                        <a:t>doesn’t change</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effectLst/>
                        </a:rPr>
                        <a:t>Privacy contactability rules limit partner contact to 2X per month</a:t>
                      </a:r>
                      <a:endParaRPr lang="en-US" sz="800" kern="1200" cap="none" spc="0" baseline="0" noProof="0" dirty="0">
                        <a:ln>
                          <a:noFill/>
                        </a:ln>
                        <a:solidFill>
                          <a:schemeClr val="tx1"/>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u="none" strike="noStrike" kern="1200" cap="none" spc="0" normalizeH="0" baseline="0" noProof="0">
                          <a:ln>
                            <a:noFill/>
                          </a:ln>
                          <a:effectLst/>
                          <a:uLnTx/>
                          <a:uFillTx/>
                        </a:rPr>
                        <a:t>N/A</a:t>
                      </a:r>
                      <a:endParaRPr kumimoji="0" lang="en-US" sz="800" b="0" i="0" u="none" strike="noStrike" kern="1200" cap="none" spc="0" normalizeH="0" baseline="0" noProof="0" dirty="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95611669"/>
                  </a:ext>
                </a:extLst>
              </a:tr>
              <a:tr h="448077">
                <a:tc rowSpan="2">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1" u="none" strike="noStrike" kern="0" cap="none" spc="0" normalizeH="0" baseline="0" noProof="0">
                          <a:ln>
                            <a:noFill/>
                          </a:ln>
                          <a:effectLst/>
                          <a:uLnTx/>
                          <a:uFillTx/>
                        </a:rPr>
                        <a:t>Incentives &amp; Investments </a:t>
                      </a:r>
                      <a:r>
                        <a:rPr kumimoji="0" lang="en-US" sz="800" b="0" u="none" strike="noStrike" kern="0" cap="none" spc="0" normalizeH="0" baseline="0" noProof="0">
                          <a:ln>
                            <a:noFill/>
                          </a:ln>
                          <a:effectLst/>
                          <a:uLnTx/>
                          <a:uFillTx/>
                        </a:rPr>
                        <a:t>(</a:t>
                      </a:r>
                      <a:r>
                        <a:rPr kumimoji="0" lang="en-US" sz="800" b="0" u="none" strike="noStrike" kern="1200" cap="none" spc="0" normalizeH="0" baseline="0" noProof="0">
                          <a:ln>
                            <a:noFill/>
                          </a:ln>
                          <a:effectLst/>
                          <a:uLnTx/>
                          <a:uFillTx/>
                        </a:rPr>
                        <a:t>Scott Peltier/</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0" u="none" strike="noStrike" kern="1200" cap="none" spc="0" normalizeH="0" baseline="0" noProof="0">
                          <a:ln>
                            <a:noFill/>
                          </a:ln>
                          <a:effectLst/>
                          <a:uLnTx/>
                          <a:uFillTx/>
                        </a:rPr>
                        <a:t>Mike Stinogel/</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0" u="none" strike="noStrike" kern="1200" cap="none" spc="0" normalizeH="0" baseline="0" noProof="0">
                          <a:ln>
                            <a:noFill/>
                          </a:ln>
                          <a:effectLst/>
                          <a:uLnTx/>
                          <a:uFillTx/>
                        </a:rPr>
                        <a:t>Leah Childress</a:t>
                      </a:r>
                      <a:r>
                        <a:rPr kumimoji="0" lang="en-US" sz="800" b="0" u="none" strike="noStrike" kern="0" cap="none" spc="0" normalizeH="0" baseline="0" noProof="0">
                          <a:ln>
                            <a:noFill/>
                          </a:ln>
                          <a:solidFill>
                            <a:schemeClr val="tx1"/>
                          </a:solidFill>
                          <a:effectLst/>
                          <a:uLnTx/>
                          <a:uFillTx/>
                          <a:latin typeface="+mn-lt"/>
                          <a:cs typeface="Arial"/>
                        </a:rPr>
                        <a:t>)</a:t>
                      </a:r>
                      <a:endParaRPr kumimoji="0" lang="en-US" sz="8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kern="1200" cap="none" spc="0" baseline="0">
                          <a:ln>
                            <a:noFill/>
                          </a:ln>
                          <a:effectLst/>
                        </a:rPr>
                        <a:t>$900M of Incentives designed to support partner profitability and growth, whether they're doing business on-premises, in the cloud, or somewhere in between</a:t>
                      </a:r>
                      <a:endParaRPr lang="en-US" sz="80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Launch 4 programs </a:t>
                      </a:r>
                      <a:endParaRPr lang="en-US" sz="800" kern="1200" cap="none" spc="0" baseline="0" noProof="0">
                        <a:ln>
                          <a:noFill/>
                        </a:ln>
                        <a:solidFill>
                          <a:schemeClr val="tx1"/>
                        </a:solidFill>
                        <a:effectLst/>
                        <a:latin typeface="+mn-lt"/>
                        <a:ea typeface="+mn-ea"/>
                        <a:cs typeface="+mn-cs"/>
                      </a:endParaRP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Ready field sellers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rowSpan="2">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Green compliance</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Ad hoc communications via Yammer and email</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Host 9 monthly and</a:t>
                      </a:r>
                      <a:br>
                        <a:rPr lang="en-US" sz="800" kern="1200" spc="0">
                          <a:ln>
                            <a:noFill/>
                          </a:ln>
                          <a:effectLst/>
                        </a:rPr>
                      </a:br>
                      <a:r>
                        <a:rPr lang="en-US" sz="800" kern="1200" cap="none" spc="0" baseline="0" noProof="0">
                          <a:ln>
                            <a:noFill/>
                          </a:ln>
                          <a:solidFill>
                            <a:srgbClr val="505050"/>
                          </a:solidFill>
                          <a:effectLst/>
                          <a:latin typeface="+mn-lt"/>
                          <a:ea typeface="+mn-ea"/>
                          <a:cs typeface="+mn-cs"/>
                        </a:rPr>
                        <a:t>Ad Hoc office hours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Hold one-on-one partner meetings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Readiness materials created and posted to Yammer</a:t>
                      </a:r>
                      <a:endParaRPr lang="en-US" sz="800" kern="1200" cap="none" spc="0" baseline="0" noProof="0" dirty="0">
                        <a:ln>
                          <a:noFill/>
                        </a:ln>
                        <a:solidFill>
                          <a:srgbClr val="505050"/>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Enterprise Office Hours reach 80 partners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Cloud Office Hours reach 50 partners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Ensure partner community is informed of available Global incentives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WW OCP Global Incentive Program – investment allocation model</a:t>
                      </a:r>
                      <a:endParaRPr lang="en-US" sz="800" kern="1200" cap="none" spc="0" baseline="0" noProof="0" dirty="0">
                        <a:ln>
                          <a:noFill/>
                        </a:ln>
                        <a:solidFill>
                          <a:srgbClr val="505050"/>
                        </a:solidFill>
                        <a:effectLst/>
                        <a:latin typeface="+mn-lt"/>
                        <a:ea typeface="+mn-ea"/>
                        <a:cs typeface="+mn-cs"/>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u="none" strike="noStrike" kern="1200" cap="none" spc="0" normalizeH="0" baseline="0" noProof="0">
                          <a:ln>
                            <a:noFill/>
                          </a:ln>
                          <a:effectLst/>
                          <a:uLnTx/>
                          <a:uFillTx/>
                        </a:rPr>
                        <a:t>N/A</a:t>
                      </a:r>
                      <a:endParaRPr kumimoji="0" lang="en-US" sz="800" b="0" i="0" u="none" strike="noStrike" kern="1200" cap="none" spc="0" normalizeH="0" baseline="0" noProof="0" dirty="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539747100"/>
                  </a:ext>
                </a:extLst>
              </a:tr>
              <a:tr h="740880">
                <a:tc vMerge="1">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1"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kern="1200" cap="none" spc="0" baseline="0">
                          <a:ln>
                            <a:noFill/>
                          </a:ln>
                          <a:effectLst/>
                        </a:rPr>
                        <a:t>$45M of Incentives designed to support US-specific priorities: Azure, O365, CSP, Public Sector, SPE-E5, Windows Server, SQL Server, D365, CRMOL, along with mid-term and add-on strategies</a:t>
                      </a:r>
                      <a:endParaRPr lang="en-US" sz="800" kern="1200" cap="none" spc="0" baseline="0" dirty="0">
                        <a:ln>
                          <a:noFill/>
                        </a:ln>
                        <a:solidFill>
                          <a:schemeClr val="tx1"/>
                        </a:solidFill>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Launch 2 and land local accelerators with partners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Focus partners on top FY18 MS strategies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Measure local accelerator impact</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Design H2 SMB and CSP accelerators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vMerge="1">
                  <a:txBody>
                    <a:bodyPr/>
                    <a:lstStyle/>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endParaRPr lang="en-US" sz="700" kern="1200" cap="none" spc="0" baseline="0" noProof="0">
                        <a:ln>
                          <a:noFill/>
                        </a:ln>
                        <a:solidFill>
                          <a:schemeClr val="tx1"/>
                        </a:solidFill>
                        <a:effectLst/>
                        <a:latin typeface="+mn-lt"/>
                        <a:ea typeface="+mn-ea"/>
                        <a:cs typeface="+mn-cs"/>
                      </a:endParaRPr>
                    </a:p>
                  </a:txBody>
                  <a:tcPr marL="45720" marR="45720" marT="18288" marB="18288">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Enterprise Office Hours reach 80 partners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Cloud Office Hours reach 50 partners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Estimated 20% of budget dollars consumed</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Ensure partner community is informed of available local accelerators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Adjust local accelerators as needed to drive priorities and fully leverage budget</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b="1" kern="1200" cap="none" spc="0" baseline="0" noProof="0">
                          <a:ln>
                            <a:noFill/>
                          </a:ln>
                          <a:effectLst/>
                        </a:rPr>
                        <a:t>US Finance</a:t>
                      </a:r>
                      <a:r>
                        <a:rPr lang="en-US" sz="800" b="0" kern="1200" cap="none" spc="0" baseline="0" noProof="0">
                          <a:ln>
                            <a:noFill/>
                          </a:ln>
                          <a:effectLst/>
                        </a:rPr>
                        <a:t>: </a:t>
                      </a:r>
                      <a:r>
                        <a:rPr lang="en-US" sz="800" kern="1200" cap="none" spc="0" baseline="0" noProof="0">
                          <a:ln>
                            <a:noFill/>
                          </a:ln>
                          <a:effectLst/>
                        </a:rPr>
                        <a:t>Accurate revenue forecast</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b="1" kern="1200" cap="none" spc="0" baseline="0" noProof="0">
                          <a:ln>
                            <a:noFill/>
                          </a:ln>
                          <a:effectLst/>
                        </a:rPr>
                        <a:t>WW Ops:</a:t>
                      </a:r>
                      <a:r>
                        <a:rPr lang="en-US" sz="800" b="0" kern="1200" cap="none" spc="0" baseline="0" noProof="0">
                          <a:ln>
                            <a:noFill/>
                          </a:ln>
                          <a:effectLst/>
                        </a:rPr>
                        <a:t> </a:t>
                      </a:r>
                      <a:r>
                        <a:rPr lang="en-US" sz="800" kern="1200" cap="none" spc="0" baseline="0" noProof="0">
                          <a:ln>
                            <a:noFill/>
                          </a:ln>
                          <a:effectLst/>
                        </a:rPr>
                        <a:t>Accurate calculation and timely payment to partner</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b="1" kern="1200" cap="none" spc="0" baseline="0" noProof="0">
                          <a:ln>
                            <a:noFill/>
                          </a:ln>
                          <a:effectLst/>
                        </a:rPr>
                        <a:t>US Sub:</a:t>
                      </a:r>
                      <a:r>
                        <a:rPr lang="en-US" sz="800" b="0" kern="1200" cap="none" spc="0" baseline="0" noProof="0">
                          <a:ln>
                            <a:noFill/>
                          </a:ln>
                          <a:effectLst/>
                        </a:rPr>
                        <a:t> Active participation in governance process</a:t>
                      </a:r>
                      <a:endParaRPr lang="en-US" sz="800" b="1" kern="1200" cap="none" spc="0" baseline="0" noProof="0" dirty="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u="none" strike="noStrike" kern="1200" cap="none" spc="0" normalizeH="0" baseline="0" noProof="0">
                          <a:ln>
                            <a:noFill/>
                          </a:ln>
                          <a:effectLst/>
                          <a:uLnTx/>
                          <a:uFillTx/>
                        </a:rPr>
                        <a:t>N/A</a:t>
                      </a:r>
                      <a:endParaRPr kumimoji="0" lang="en-US" sz="800" b="0" i="0" u="none" strike="noStrike" kern="1200" cap="none" spc="0" normalizeH="0" baseline="0" noProof="0" dirty="0">
                        <a:ln>
                          <a:noFill/>
                        </a:ln>
                        <a:solidFill>
                          <a:schemeClr val="tx1"/>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266621345"/>
                  </a:ext>
                </a:extLst>
              </a:tr>
              <a:tr h="436409">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u="none" strike="noStrike" kern="0" cap="none" spc="0" normalizeH="0" baseline="0" noProof="0">
                          <a:ln>
                            <a:noFill/>
                          </a:ln>
                          <a:effectLst/>
                          <a:uLnTx/>
                          <a:uFillTx/>
                        </a:rPr>
                        <a:t>PIE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0" u="none" strike="noStrike" kern="0" cap="none" spc="0" normalizeH="0" baseline="0" noProof="0">
                          <a:ln>
                            <a:noFill/>
                          </a:ln>
                          <a:effectLst/>
                          <a:uLnTx/>
                          <a:uFillTx/>
                        </a:rPr>
                        <a:t>(</a:t>
                      </a:r>
                      <a:r>
                        <a:rPr kumimoji="0" lang="en-US" sz="800" b="0" u="none" strike="noStrike" kern="1200" cap="none" spc="0" normalizeH="0" baseline="0" noProof="0">
                          <a:ln>
                            <a:noFill/>
                          </a:ln>
                          <a:effectLst/>
                          <a:uLnTx/>
                          <a:uFillTx/>
                        </a:rPr>
                        <a:t>Robert Fertig</a:t>
                      </a:r>
                      <a:r>
                        <a:rPr kumimoji="0" lang="en-US" sz="800" b="0" u="none" strike="noStrike" kern="0" cap="none" spc="0" normalizeH="0" baseline="0" noProof="0">
                          <a:ln>
                            <a:noFill/>
                          </a:ln>
                          <a:solidFill>
                            <a:schemeClr val="tx1"/>
                          </a:solidFill>
                          <a:effectLst/>
                          <a:uLnTx/>
                          <a:uFillTx/>
                          <a:latin typeface="+mn-lt"/>
                          <a:cs typeface="Arial"/>
                        </a:rPr>
                        <a:t>)</a:t>
                      </a:r>
                      <a:endParaRPr kumimoji="0" lang="en-US" sz="8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800" kern="1200" cap="none" spc="0" baseline="0">
                          <a:ln>
                            <a:noFill/>
                          </a:ln>
                          <a:effectLst/>
                        </a:rPr>
                        <a:t>Enable success for partner-driven opportunities by funding partner-led presales activities including proof of concepts, workshops, and assessments at scale $9.6M</a:t>
                      </a:r>
                      <a:endParaRPr lang="en-US" sz="800" b="0" kern="1200" cap="none" spc="0" baseline="0">
                        <a:ln>
                          <a:noFill/>
                        </a:ln>
                        <a:solidFill>
                          <a:schemeClr val="tx1"/>
                        </a:solidFill>
                        <a:effectLst/>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gridSpan="2">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solidFill>
                            <a:srgbClr val="000000"/>
                          </a:solidFill>
                          <a:effectLst/>
                        </a:rPr>
                        <a:t>Execute 15 programs including 3 Go programs successfully</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solidFill>
                            <a:srgbClr val="000000"/>
                          </a:solidFill>
                          <a:effectLst/>
                        </a:rPr>
                        <a:t>Drive field readiness to account executives and solutions specialists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kern="1200" cap="none" spc="0" baseline="0" noProof="0">
                          <a:ln>
                            <a:noFill/>
                          </a:ln>
                          <a:solidFill>
                            <a:srgbClr val="000000"/>
                          </a:solidFill>
                          <a:effectLst/>
                        </a:rPr>
                        <a:t>Complete operational handoff</a:t>
                      </a:r>
                      <a:endParaRPr lang="en-US" sz="800" kern="1200" cap="none" spc="0" baseline="0" noProof="0" dirty="0">
                        <a:ln>
                          <a:noFill/>
                        </a:ln>
                        <a:solidFill>
                          <a:srgbClr val="000000"/>
                        </a:solidFill>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hMerge="1">
                  <a:txBody>
                    <a:bodyPr/>
                    <a:lstStyle/>
                    <a:p>
                      <a:endParaRPr lang="en-US"/>
                    </a:p>
                  </a:txBody>
                  <a:tcPr/>
                </a:tc>
                <a:tc>
                  <a:txBody>
                    <a:bodyPr/>
                    <a:lstStyle/>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Generate $50M in pipeline</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Complete 750 engagements</a:t>
                      </a:r>
                    </a:p>
                    <a:p>
                      <a:pPr marL="92075" marR="0" lvl="0" indent="-92075" algn="l" defTabSz="914400" rtl="0" eaLnBrk="1" fontAlgn="auto" latinLnBrk="0" hangingPunct="1">
                        <a:lnSpc>
                          <a:spcPct val="100000"/>
                        </a:lnSpc>
                        <a:spcBef>
                          <a:spcPts val="0"/>
                        </a:spcBef>
                        <a:spcAft>
                          <a:spcPts val="0"/>
                        </a:spcAft>
                        <a:buClrTx/>
                        <a:buSzPct val="100000"/>
                        <a:buFont typeface="Arial" panose="020B0604020202020204" pitchFamily="34" charset="0"/>
                        <a:buChar char="•"/>
                        <a:tabLst/>
                        <a:defRPr/>
                      </a:pPr>
                      <a:r>
                        <a:rPr lang="en-US" sz="800" kern="1200" cap="none" spc="0" baseline="0" noProof="0">
                          <a:ln>
                            <a:noFill/>
                          </a:ln>
                          <a:solidFill>
                            <a:srgbClr val="505050"/>
                          </a:solidFill>
                          <a:effectLst/>
                          <a:latin typeface="+mn-lt"/>
                          <a:ea typeface="+mn-ea"/>
                          <a:cs typeface="+mn-cs"/>
                        </a:rPr>
                        <a:t>Meet programmatic ROI targets</a:t>
                      </a: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800" b="1" kern="1200" cap="none" spc="0" baseline="0" noProof="0">
                          <a:ln>
                            <a:noFill/>
                          </a:ln>
                          <a:effectLst/>
                        </a:rPr>
                        <a:t>GTM Biz Ops: </a:t>
                      </a:r>
                      <a:r>
                        <a:rPr lang="en-US" sz="800" b="0" kern="1200" cap="none" spc="0" baseline="0" noProof="0">
                          <a:ln>
                            <a:noFill/>
                          </a:ln>
                          <a:effectLst/>
                        </a:rPr>
                        <a:t>Successful management of compliance</a:t>
                      </a:r>
                      <a:br>
                        <a:rPr lang="en-US" sz="800" kern="1200" spc="0">
                          <a:ln>
                            <a:noFill/>
                          </a:ln>
                          <a:effectLst/>
                        </a:rPr>
                      </a:br>
                      <a:r>
                        <a:rPr lang="en-US" sz="800" b="0" kern="1200" cap="none" spc="0" baseline="0" noProof="0">
                          <a:ln>
                            <a:noFill/>
                          </a:ln>
                          <a:effectLst/>
                        </a:rPr>
                        <a:t>and SLAs </a:t>
                      </a:r>
                      <a:endParaRPr lang="en-US" sz="800" b="1" kern="1200" cap="none" spc="0" baseline="0" noProof="0" dirty="0">
                        <a:ln>
                          <a:noFill/>
                        </a:ln>
                        <a:effectLst/>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0" i="0" u="none" strike="noStrike" kern="1200" cap="none" spc="0" normalizeH="0" baseline="0" noProof="0">
                          <a:ln>
                            <a:noFill/>
                          </a:ln>
                          <a:solidFill>
                            <a:srgbClr val="505050"/>
                          </a:solidFill>
                          <a:effectLst/>
                          <a:uLnTx/>
                          <a:uFillTx/>
                          <a:latin typeface="+mn-lt"/>
                          <a:ea typeface="+mn-ea"/>
                          <a:cs typeface="Arial"/>
                        </a:rPr>
                        <a:t>$50M [pipeline]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800" b="0" i="0" u="none" strike="noStrike" kern="1200" cap="none" spc="0" normalizeH="0" baseline="0" noProof="0">
                          <a:ln>
                            <a:noFill/>
                          </a:ln>
                          <a:solidFill>
                            <a:srgbClr val="000000"/>
                          </a:solidFill>
                          <a:effectLst/>
                          <a:uLnTx/>
                          <a:uFillTx/>
                          <a:latin typeface="+mn-lt"/>
                          <a:ea typeface="+mn-ea"/>
                          <a:cs typeface="Arial"/>
                        </a:rPr>
                        <a:t>$5M to close in H1 and $15M to close in H2</a:t>
                      </a:r>
                      <a:endParaRPr kumimoji="0" lang="en-US" sz="800" b="0" i="0" u="none" strike="noStrike" kern="1200" cap="none" spc="0" normalizeH="0" baseline="0" noProof="0" dirty="0">
                        <a:ln>
                          <a:noFill/>
                        </a:ln>
                        <a:solidFill>
                          <a:srgbClr val="000000"/>
                        </a:solidFill>
                        <a:effectLst/>
                        <a:uLnTx/>
                        <a:uFillTx/>
                        <a:latin typeface="+mn-lt"/>
                        <a:ea typeface="+mn-ea"/>
                        <a:cs typeface="Arial"/>
                      </a:endParaRPr>
                    </a:p>
                  </a:txBody>
                  <a:tcPr marL="27432" marR="27432"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762850043"/>
                  </a:ext>
                </a:extLst>
              </a:tr>
            </a:tbl>
          </a:graphicData>
        </a:graphic>
      </p:graphicFrame>
      <p:sp>
        <p:nvSpPr>
          <p:cNvPr id="6" name="Slide Number Placeholder 5">
            <a:extLst>
              <a:ext uri="{FF2B5EF4-FFF2-40B4-BE49-F238E27FC236}">
                <a16:creationId xmlns:a16="http://schemas.microsoft.com/office/drawing/2014/main" id="{280C6616-C00D-46D3-8609-2197D1956CE4}"/>
              </a:ext>
            </a:extLst>
          </p:cNvPr>
          <p:cNvSpPr>
            <a:spLocks noGrp="1"/>
          </p:cNvSpPr>
          <p:nvPr>
            <p:ph type="sldNum" sz="quarter" idx="4"/>
          </p:nvPr>
        </p:nvSpPr>
        <p:spPr/>
        <p:txBody>
          <a:bodyPr/>
          <a:lstStyle/>
          <a:p>
            <a:pPr defTabSz="807385">
              <a:lnSpc>
                <a:spcPct val="90000"/>
              </a:lnSpc>
            </a:pPr>
            <a:fld id="{2BDEB1D2-51A7-4905-969F-F05A60425C66}" type="slidenum">
              <a:rPr lang="en-US" smtClean="0"/>
              <a:pPr defTabSz="807385">
                <a:lnSpc>
                  <a:spcPct val="90000"/>
                </a:lnSpc>
              </a:pPr>
              <a:t>4</a:t>
            </a:fld>
            <a:endParaRPr lang="en-US"/>
          </a:p>
        </p:txBody>
      </p:sp>
    </p:spTree>
    <p:extLst>
      <p:ext uri="{BB962C8B-B14F-4D97-AF65-F5344CB8AC3E}">
        <p14:creationId xmlns:p14="http://schemas.microsoft.com/office/powerpoint/2010/main" val="182273843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US OCP – H2 Plan | Partner Engines</a:t>
            </a:r>
          </a:p>
        </p:txBody>
      </p:sp>
      <p:graphicFrame>
        <p:nvGraphicFramePr>
          <p:cNvPr id="4" name="Table 3">
            <a:extLst>
              <a:ext uri="{FF2B5EF4-FFF2-40B4-BE49-F238E27FC236}">
                <a16:creationId xmlns:a16="http://schemas.microsoft.com/office/drawing/2014/main" id="{B2CA62D5-109A-4C6B-A444-9257263349B6}"/>
              </a:ext>
            </a:extLst>
          </p:cNvPr>
          <p:cNvGraphicFramePr>
            <a:graphicFrameLocks noGrp="1"/>
          </p:cNvGraphicFramePr>
          <p:nvPr>
            <p:extLst>
              <p:ext uri="{D42A27DB-BD31-4B8C-83A1-F6EECF244321}">
                <p14:modId xmlns:p14="http://schemas.microsoft.com/office/powerpoint/2010/main" val="768163848"/>
              </p:ext>
            </p:extLst>
          </p:nvPr>
        </p:nvGraphicFramePr>
        <p:xfrm>
          <a:off x="235857" y="626380"/>
          <a:ext cx="11550333" cy="6082372"/>
        </p:xfrm>
        <a:graphic>
          <a:graphicData uri="http://schemas.openxmlformats.org/drawingml/2006/table">
            <a:tbl>
              <a:tblPr firstRow="1" bandRow="1">
                <a:tableStyleId>{2D5ABB26-0587-4C30-8999-92F81FD0307C}</a:tableStyleId>
              </a:tblPr>
              <a:tblGrid>
                <a:gridCol w="803277">
                  <a:extLst>
                    <a:ext uri="{9D8B030D-6E8A-4147-A177-3AD203B41FA5}">
                      <a16:colId xmlns:a16="http://schemas.microsoft.com/office/drawing/2014/main" val="3894452962"/>
                    </a:ext>
                  </a:extLst>
                </a:gridCol>
                <a:gridCol w="2011741">
                  <a:extLst>
                    <a:ext uri="{9D8B030D-6E8A-4147-A177-3AD203B41FA5}">
                      <a16:colId xmlns:a16="http://schemas.microsoft.com/office/drawing/2014/main" val="1396012559"/>
                    </a:ext>
                  </a:extLst>
                </a:gridCol>
                <a:gridCol w="2825373">
                  <a:extLst>
                    <a:ext uri="{9D8B030D-6E8A-4147-A177-3AD203B41FA5}">
                      <a16:colId xmlns:a16="http://schemas.microsoft.com/office/drawing/2014/main" val="2452853607"/>
                    </a:ext>
                  </a:extLst>
                </a:gridCol>
                <a:gridCol w="2770828">
                  <a:extLst>
                    <a:ext uri="{9D8B030D-6E8A-4147-A177-3AD203B41FA5}">
                      <a16:colId xmlns:a16="http://schemas.microsoft.com/office/drawing/2014/main" val="2260295195"/>
                    </a:ext>
                  </a:extLst>
                </a:gridCol>
                <a:gridCol w="2056847">
                  <a:extLst>
                    <a:ext uri="{9D8B030D-6E8A-4147-A177-3AD203B41FA5}">
                      <a16:colId xmlns:a16="http://schemas.microsoft.com/office/drawing/2014/main" val="1594149939"/>
                    </a:ext>
                  </a:extLst>
                </a:gridCol>
                <a:gridCol w="1082267">
                  <a:extLst>
                    <a:ext uri="{9D8B030D-6E8A-4147-A177-3AD203B41FA5}">
                      <a16:colId xmlns:a16="http://schemas.microsoft.com/office/drawing/2014/main" val="2713823401"/>
                    </a:ext>
                  </a:extLst>
                </a:gridCol>
              </a:tblGrid>
              <a:tr h="168018">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800" b="1" u="none" strike="noStrike" kern="0" cap="none" spc="0" normalizeH="0" baseline="0" noProof="0">
                          <a:ln>
                            <a:noFill/>
                          </a:ln>
                          <a:solidFill>
                            <a:srgbClr val="FFFFFF"/>
                          </a:solidFill>
                          <a:effectLst/>
                          <a:uLnTx/>
                          <a:uFillTx/>
                        </a:rPr>
                        <a:t>Engine</a:t>
                      </a:r>
                      <a:endParaRPr kumimoji="0" lang="en-US" sz="800" b="1" i="0" u="none" strike="noStrike" kern="0" cap="none" spc="0" normalizeH="0" baseline="0" noProof="0" dirty="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Description</a:t>
                      </a:r>
                      <a:endParaRPr kumimoji="0" lang="en-US" sz="800" b="1" u="none" strike="noStrike" kern="0" cap="none" spc="0" normalizeH="0" baseline="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H2 Top Activities (update)</a:t>
                      </a:r>
                      <a:endParaRPr kumimoji="0" lang="en-US" sz="800" b="1" i="0" u="none" strike="noStrike" kern="0" cap="none" spc="0" normalizeH="0" baseline="0" dirty="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H2 Outcomes</a:t>
                      </a:r>
                      <a:endParaRPr kumimoji="0" lang="en-US" sz="800" b="1" i="0" u="none" strike="noStrike" kern="0" cap="none" spc="0" normalizeH="0" baseline="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FY18 H2 Assumptions/Dependencies</a:t>
                      </a:r>
                      <a:endParaRPr kumimoji="0" lang="en-US" sz="800" b="1" u="none" strike="noStrike" kern="0" cap="none" spc="0" normalizeH="0" baseline="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tc>
                  <a:txBody>
                    <a:bodyPr/>
                    <a:lstStyle/>
                    <a:p>
                      <a:pPr algn="l">
                        <a:spcBef>
                          <a:spcPts val="0"/>
                        </a:spcBef>
                        <a:spcAft>
                          <a:spcPts val="0"/>
                        </a:spcAft>
                      </a:pPr>
                      <a:r>
                        <a:rPr kumimoji="0" lang="en-US" sz="800" b="1" u="none" strike="noStrike" kern="0" cap="none" spc="0" normalizeH="0" baseline="0">
                          <a:ln>
                            <a:noFill/>
                          </a:ln>
                          <a:solidFill>
                            <a:srgbClr val="FFFFFF"/>
                          </a:solidFill>
                          <a:effectLst/>
                          <a:uLnTx/>
                          <a:uFillTx/>
                        </a:rPr>
                        <a:t>Revenue Projection</a:t>
                      </a:r>
                      <a:endParaRPr kumimoji="0" lang="en-US" sz="800" b="1" i="0" u="none" strike="noStrike" kern="0" cap="none" spc="0" normalizeH="0" baseline="0">
                        <a:ln>
                          <a:noFill/>
                        </a:ln>
                        <a:solidFill>
                          <a:srgbClr val="FFFFFF"/>
                        </a:solidFill>
                        <a:effectLst/>
                        <a:uLnTx/>
                        <a:uFillTx/>
                        <a:latin typeface="+mn-lt"/>
                        <a:ea typeface="+mn-ea"/>
                        <a:cs typeface="Arial"/>
                      </a:endParaRPr>
                    </a:p>
                  </a:txBody>
                  <a:tcPr marL="45720" marR="45720" marT="27432" marB="27432" anchor="ctr">
                    <a:lnL w="3175" cap="flat" cmpd="sng" algn="ctr">
                      <a:solidFill>
                        <a:schemeClr val="bg1"/>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01178F"/>
                    </a:solidFill>
                  </a:tcPr>
                </a:tc>
                <a:extLst>
                  <a:ext uri="{0D108BD9-81ED-4DB2-BD59-A6C34878D82A}">
                    <a16:rowId xmlns:a16="http://schemas.microsoft.com/office/drawing/2014/main" val="2242328954"/>
                  </a:ext>
                </a:extLst>
              </a:tr>
              <a:tr h="64375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a:ln>
                            <a:noFill/>
                          </a:ln>
                          <a:effectLst/>
                          <a:uLnTx/>
                          <a:uFillTx/>
                        </a:rPr>
                        <a:t>Cloud Ready</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0" u="none" strike="noStrike" kern="0" cap="none" spc="0" normalizeH="0" baseline="0" noProof="0">
                          <a:ln>
                            <a:noFill/>
                          </a:ln>
                          <a:solidFill>
                            <a:schemeClr val="tx1"/>
                          </a:solidFill>
                          <a:effectLst/>
                          <a:uLnTx/>
                          <a:uFillTx/>
                          <a:latin typeface="+mn-lt"/>
                          <a:cs typeface="Arial"/>
                        </a:rPr>
                        <a:t>(</a:t>
                      </a:r>
                      <a:r>
                        <a:rPr lang="en-US" sz="700" b="0" kern="1200" cap="none" spc="0" baseline="0" noProof="0">
                          <a:ln>
                            <a:noFill/>
                          </a:ln>
                          <a:effectLst/>
                        </a:rPr>
                        <a:t>Sharon Lee)</a:t>
                      </a:r>
                      <a:endParaRPr kumimoji="0" lang="en-US" sz="7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CSP enablement program to target self-service partner who are selling little to no Cloud. Get partners to transact through CSP with increasing frequency and yield through a 100 day virtual nurture journey to build cloud practice</a:t>
                      </a:r>
                      <a:endParaRPr lang="en-US" sz="700" kern="1200" cap="none" spc="0" baseline="0">
                        <a:ln>
                          <a:noFill/>
                        </a:ln>
                        <a:solidFill>
                          <a:schemeClr val="tx1"/>
                        </a:solidFill>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a:ln>
                            <a:noFill/>
                          </a:ln>
                          <a:effectLst/>
                        </a:rPr>
                        <a:t>Host 3 virtual workshops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a:ln>
                            <a:noFill/>
                          </a:ln>
                          <a:effectLst/>
                        </a:rPr>
                        <a:t>Host 2 in-person workshops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a:ln>
                            <a:noFill/>
                          </a:ln>
                          <a:effectLst/>
                        </a:rPr>
                        <a:t>Refresh digital content (webinar content, update landing page</a:t>
                      </a:r>
                      <a:br>
                        <a:rPr lang="en-US" kern="1200" spc="0">
                          <a:ln>
                            <a:noFill/>
                          </a:ln>
                          <a:effectLst/>
                        </a:rPr>
                      </a:br>
                      <a:r>
                        <a:rPr lang="en-US" sz="700" kern="1200" cap="none" spc="0" baseline="0">
                          <a:ln>
                            <a:noFill/>
                          </a:ln>
                          <a:effectLst/>
                        </a:rPr>
                        <a:t>with partner success stories,</a:t>
                      </a:r>
                      <a:br>
                        <a:rPr lang="en-US" kern="1200" spc="0">
                          <a:ln>
                            <a:noFill/>
                          </a:ln>
                          <a:effectLst/>
                        </a:rPr>
                      </a:br>
                      <a:r>
                        <a:rPr lang="en-US" sz="700" kern="1200" cap="none" spc="0" baseline="0">
                          <a:ln>
                            <a:noFill/>
                          </a:ln>
                          <a:effectLst/>
                        </a:rPr>
                        <a:t>and digital book)</a:t>
                      </a:r>
                      <a:endParaRPr lang="en-US" sz="700" kern="1200" cap="none" spc="0" baseline="0">
                        <a:ln>
                          <a:noFill/>
                        </a:ln>
                        <a:solidFill>
                          <a:schemeClr val="tx1"/>
                        </a:solidFill>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a:ln>
                            <a:noFill/>
                          </a:ln>
                          <a:effectLst/>
                        </a:rPr>
                        <a:t>Target $3M Cloud revenue from program participants</a:t>
                      </a:r>
                      <a:endParaRPr lang="en-US" sz="700" kern="1200" cap="none" spc="0" baseline="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a:ln>
                            <a:noFill/>
                          </a:ln>
                          <a:effectLst/>
                        </a:rPr>
                        <a:t>Dependencies on leveraging </a:t>
                      </a:r>
                      <a:r>
                        <a:rPr lang="en-US" sz="700" kern="1200" cap="none" spc="0" baseline="0" err="1">
                          <a:ln>
                            <a:noFill/>
                          </a:ln>
                          <a:effectLst/>
                        </a:rPr>
                        <a:t>Marketo</a:t>
                      </a:r>
                      <a:r>
                        <a:rPr lang="en-US" sz="700" kern="1200" cap="none" spc="0" baseline="0">
                          <a:ln>
                            <a:noFill/>
                          </a:ln>
                          <a:effectLst/>
                        </a:rPr>
                        <a:t> engine for targeted demand generation</a:t>
                      </a:r>
                      <a:endParaRPr lang="en-US" sz="700" kern="1200" cap="none" spc="0" baseline="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$5M cloud revenue</a:t>
                      </a:r>
                      <a:br>
                        <a:rPr lang="en-US" kern="1200" spc="0">
                          <a:ln>
                            <a:noFill/>
                          </a:ln>
                          <a:effectLst/>
                        </a:rPr>
                      </a:br>
                      <a:r>
                        <a:rPr lang="en-US" sz="700" kern="1200" cap="none" spc="0" baseline="0">
                          <a:ln>
                            <a:noFill/>
                          </a:ln>
                          <a:effectLst/>
                        </a:rPr>
                        <a:t>via CSP</a:t>
                      </a:r>
                      <a:endParaRPr lang="en-US" sz="700" kern="1200" cap="none" spc="0" baseline="0">
                        <a:ln>
                          <a:noFill/>
                        </a:ln>
                        <a:solidFill>
                          <a:schemeClr val="tx1"/>
                        </a:solidFill>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134375316"/>
                  </a:ext>
                </a:extLst>
              </a:tr>
              <a:tr h="660483">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0" cap="none" spc="0" normalizeH="0" baseline="0" noProof="0">
                          <a:ln>
                            <a:noFill/>
                          </a:ln>
                          <a:effectLst/>
                          <a:uLnTx/>
                          <a:uFillTx/>
                        </a:rPr>
                        <a:t>MPN </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0" u="none" strike="noStrike" kern="0" cap="none" spc="0" normalizeH="0" baseline="0" noProof="0">
                          <a:ln>
                            <a:noFill/>
                          </a:ln>
                          <a:effectLst/>
                          <a:uLnTx/>
                          <a:uFillTx/>
                        </a:rPr>
                        <a:t>(</a:t>
                      </a:r>
                      <a:r>
                        <a:rPr kumimoji="0" lang="en-US" sz="700" b="0" u="none" strike="noStrike" kern="1200" cap="none" spc="0" normalizeH="0" baseline="0" noProof="0">
                          <a:ln>
                            <a:noFill/>
                          </a:ln>
                          <a:effectLst/>
                          <a:uLnTx/>
                          <a:uFillTx/>
                        </a:rPr>
                        <a:t>Chinmayi</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0" u="none" strike="noStrike" kern="1200" cap="none" spc="0" normalizeH="0" baseline="0" noProof="0">
                          <a:ln>
                            <a:noFill/>
                          </a:ln>
                          <a:effectLst/>
                          <a:uLnTx/>
                          <a:uFillTx/>
                        </a:rPr>
                        <a:t>Bhavanishankar</a:t>
                      </a:r>
                      <a:r>
                        <a:rPr kumimoji="0" lang="en-US" sz="700" b="0" u="none" strike="noStrike" kern="0" cap="none" spc="0" normalizeH="0" baseline="0" noProof="0">
                          <a:ln>
                            <a:noFill/>
                          </a:ln>
                          <a:solidFill>
                            <a:schemeClr val="tx1"/>
                          </a:solidFill>
                          <a:effectLst/>
                          <a:uLnTx/>
                          <a:uFillTx/>
                          <a:latin typeface="+mn-lt"/>
                          <a:cs typeface="Arial"/>
                        </a:rPr>
                        <a:t>)</a:t>
                      </a:r>
                      <a:endParaRPr kumimoji="0" lang="en-US" sz="700" b="0" i="0" u="none" strike="noStrike" kern="1200" cap="none" spc="0" normalizeH="0" baseline="0" noProof="0" dirty="0">
                        <a:ln>
                          <a:noFill/>
                        </a:ln>
                        <a:solidFill>
                          <a:schemeClr val="tx1"/>
                        </a:solidFill>
                        <a:effectLst/>
                        <a:uLnTx/>
                        <a:uFillTx/>
                        <a:latin typeface="+mn-lt"/>
                        <a:ea typeface="+mn-ea"/>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US landing of partner program run by the Worldwide partner group to ensure awareness, partner retention, and utilization of partner resources</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MPN 101 motions (3 in-person events, 15 MPN 101 calls, 5 blog posts, 2 Newsletters)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5,000 partners reached via tele-outreach</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Reach 1,000+ partners via MPN 101 motions</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Generate $4M in membership fees via tele-outreach</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High dependency on MPN program owners on the WW OCP team</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Assuming no major programmatic changes are made that would risk partner membership growth/partner satisfaction (e.g. cost of membership)</a:t>
                      </a:r>
                      <a:endParaRPr lang="en-US" sz="700" b="0" kern="1200" cap="none" spc="0" baseline="0" noProof="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$27.7M</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28368756"/>
                  </a:ext>
                </a:extLst>
              </a:tr>
              <a:tr h="356313">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a:ln>
                            <a:noFill/>
                          </a:ln>
                          <a:effectLst/>
                          <a:uLnTx/>
                          <a:uFillTx/>
                        </a:rPr>
                        <a:t>P-Seller </a:t>
                      </a:r>
                      <a:r>
                        <a:rPr kumimoji="0" lang="en-US" sz="700" b="0" u="none" strike="noStrike" kern="0" cap="none" spc="0" normalizeH="0" baseline="0" noProof="0">
                          <a:ln>
                            <a:noFill/>
                          </a:ln>
                          <a:effectLst/>
                          <a:uLnTx/>
                          <a:uFillTx/>
                        </a:rPr>
                        <a:t>(</a:t>
                      </a:r>
                      <a:r>
                        <a:rPr kumimoji="0" lang="en-US" sz="700" b="0" u="none" strike="noStrike" kern="1200" cap="none" spc="0" normalizeH="0" baseline="0" noProof="0">
                          <a:ln>
                            <a:noFill/>
                          </a:ln>
                          <a:effectLst/>
                          <a:uLnTx/>
                          <a:uFillTx/>
                        </a:rPr>
                        <a:t>Stephanie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0" u="none" strike="noStrike" kern="1200" cap="none" spc="0" normalizeH="0" baseline="0" noProof="0">
                          <a:ln>
                            <a:noFill/>
                          </a:ln>
                          <a:effectLst/>
                          <a:uLnTx/>
                          <a:uFillTx/>
                        </a:rPr>
                        <a:t>Martin</a:t>
                      </a:r>
                      <a:r>
                        <a:rPr kumimoji="0" lang="en-US" sz="700" b="0" u="none" strike="noStrike" kern="0" cap="none" spc="0" normalizeH="0" baseline="0" noProof="0">
                          <a:ln>
                            <a:noFill/>
                          </a:ln>
                          <a:solidFill>
                            <a:schemeClr val="tx1"/>
                          </a:solidFill>
                          <a:effectLst/>
                          <a:uLnTx/>
                          <a:uFillTx/>
                          <a:latin typeface="+mn-lt"/>
                          <a:cs typeface="Arial"/>
                        </a:rPr>
                        <a:t>)</a:t>
                      </a:r>
                      <a:endParaRPr kumimoji="0" lang="en-US" sz="7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Co-sell program for better partner-Microsoft integration</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CSA </a:t>
                      </a:r>
                      <a:r>
                        <a:rPr lang="en-US" sz="700" kern="1200" cap="none" spc="0" baseline="0" noProof="0" err="1">
                          <a:ln>
                            <a:noFill/>
                          </a:ln>
                          <a:solidFill>
                            <a:schemeClr val="tx1"/>
                          </a:solidFill>
                          <a:effectLst/>
                          <a:latin typeface="+mn-lt"/>
                          <a:ea typeface="+mn-ea"/>
                          <a:cs typeface="+mn-cs"/>
                        </a:rPr>
                        <a:t>bootcamp</a:t>
                      </a:r>
                      <a:endParaRPr lang="en-US" sz="700" kern="1200" cap="none" spc="0" baseline="0" noProof="0">
                        <a:ln>
                          <a:noFill/>
                        </a:ln>
                        <a:solidFill>
                          <a:schemeClr val="tx1"/>
                        </a:solidFill>
                        <a:effectLst/>
                        <a:latin typeface="+mn-lt"/>
                        <a:ea typeface="+mn-ea"/>
                        <a:cs typeface="+mn-cs"/>
                      </a:endParaRP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P-Seller summit(s)</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Generate $30M+ pipeline</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Budget</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LT support for P-Seller attach</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noProof="0">
                          <a:ln>
                            <a:noFill/>
                          </a:ln>
                          <a:solidFill>
                            <a:schemeClr val="tx1"/>
                          </a:solidFill>
                          <a:effectLst/>
                          <a:latin typeface="+mn-lt"/>
                          <a:ea typeface="+mn-ea"/>
                          <a:cs typeface="+mn-cs"/>
                        </a:rPr>
                        <a:t>$100M+ </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12724105"/>
                  </a:ext>
                </a:extLst>
              </a:tr>
              <a:tr h="96465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a:ln>
                            <a:noFill/>
                          </a:ln>
                          <a:effectLst/>
                          <a:uLnTx/>
                          <a:uFillTx/>
                        </a:rPr>
                        <a:t>Microsoft Partner Events </a:t>
                      </a:r>
                      <a:r>
                        <a:rPr kumimoji="0" lang="en-US" sz="700" b="0" u="none" strike="noStrike" kern="0" cap="none" spc="0" normalizeH="0" baseline="0" noProof="0">
                          <a:ln>
                            <a:noFill/>
                          </a:ln>
                          <a:effectLst/>
                          <a:uLnTx/>
                          <a:uFillTx/>
                        </a:rPr>
                        <a:t>(TBD)</a:t>
                      </a:r>
                      <a:endParaRPr kumimoji="0" lang="en-US" sz="7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b="1" kern="1200" cap="none" spc="0" baseline="0">
                          <a:ln>
                            <a:noFill/>
                          </a:ln>
                          <a:effectLst/>
                        </a:rPr>
                        <a:t>Inspire:</a:t>
                      </a:r>
                      <a:r>
                        <a:rPr lang="en-US" sz="700" kern="1200" cap="none" spc="0" baseline="0">
                          <a:ln>
                            <a:noFill/>
                          </a:ln>
                          <a:effectLst/>
                        </a:rPr>
                        <a:t> US experience at annual MSFT flagship partner event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b="1" kern="1200" cap="none" spc="0" baseline="0">
                          <a:ln>
                            <a:noFill/>
                          </a:ln>
                          <a:effectLst/>
                        </a:rPr>
                        <a:t>Partner Briefings: </a:t>
                      </a:r>
                      <a:r>
                        <a:rPr lang="en-US" sz="700" kern="1200" cap="none" spc="0" baseline="0">
                          <a:ln>
                            <a:noFill/>
                          </a:ln>
                          <a:effectLst/>
                        </a:rPr>
                        <a:t>In-person regional events to update partners on practice-building resources</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Begin planning for Inspire ‘18</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Execute demand gen strategies via digital and social to have a reach of 10 million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Partner Briefings:</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Execute 15 partner briefings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Manage event strategy</a:t>
                      </a:r>
                      <a:br>
                        <a:rPr lang="en-US" kern="1200" spc="0">
                          <a:ln>
                            <a:noFill/>
                          </a:ln>
                          <a:effectLst/>
                        </a:rPr>
                      </a:br>
                      <a:r>
                        <a:rPr lang="en-US" sz="700" kern="1200" cap="none" spc="0" baseline="0" noProof="0">
                          <a:ln>
                            <a:noFill/>
                          </a:ln>
                          <a:effectLst/>
                        </a:rPr>
                        <a:t>and visibility into flighting schedule</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Hit registration target (3,300) by</a:t>
                      </a:r>
                      <a:br>
                        <a:rPr lang="en-US" kern="1200" spc="0">
                          <a:ln>
                            <a:noFill/>
                          </a:ln>
                          <a:effectLst/>
                        </a:rPr>
                      </a:br>
                      <a:r>
                        <a:rPr lang="en-US" sz="700" kern="1200" cap="none" spc="0" baseline="0" noProof="0">
                          <a:ln>
                            <a:noFill/>
                          </a:ln>
                          <a:effectLst/>
                        </a:rPr>
                        <a:t>mid-June</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Partner Briefings:</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Reach 2,500 partner individuals</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Decreased overlap in events targeted to specific audiences leading to decreased dollars spent </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b="1" kern="1200" cap="none" spc="0" baseline="0" noProof="0">
                          <a:ln>
                            <a:noFill/>
                          </a:ln>
                          <a:effectLst/>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Depending on timely WW </a:t>
                      </a:r>
                      <a:r>
                        <a:rPr kumimoji="0" lang="en-US" sz="700" u="none" strike="noStrike" kern="1200" cap="none" spc="0" normalizeH="0" baseline="0" noProof="0">
                          <a:ln>
                            <a:noFill/>
                          </a:ln>
                          <a:effectLst/>
                          <a:uLnTx/>
                          <a:uFillTx/>
                        </a:rPr>
                        <a:t>OCP communication about subsidiary experience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b="1" kern="1200" cap="none" spc="0" baseline="0" noProof="0">
                          <a:ln>
                            <a:noFill/>
                          </a:ln>
                          <a:effectLst/>
                        </a:rPr>
                        <a:t>Partner Briefings:</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Content and </a:t>
                      </a:r>
                      <a:r>
                        <a:rPr kumimoji="0" lang="en-US" sz="700" u="none" strike="noStrike" kern="1200" cap="none" spc="0" normalizeH="0" baseline="0" noProof="0">
                          <a:ln>
                            <a:noFill/>
                          </a:ln>
                          <a:effectLst/>
                          <a:uLnTx/>
                          <a:uFillTx/>
                        </a:rPr>
                        <a:t>commitment from the field to participate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b="1" kern="1200" cap="none" spc="0" baseline="0" noProof="0">
                          <a:ln>
                            <a:noFill/>
                          </a:ln>
                          <a:effectLst/>
                        </a:rPr>
                        <a:t>OCP Event Governance: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700" u="none" strike="noStrike" kern="1200" cap="none" spc="0" normalizeH="0" baseline="0" noProof="0">
                          <a:ln>
                            <a:noFill/>
                          </a:ln>
                          <a:effectLst/>
                          <a:uLnTx/>
                          <a:uFillTx/>
                        </a:rPr>
                        <a:t>Full </a:t>
                      </a:r>
                      <a:r>
                        <a:rPr lang="en-US" sz="700" kern="1200" cap="none" spc="0" baseline="0" noProof="0">
                          <a:ln>
                            <a:noFill/>
                          </a:ln>
                          <a:effectLst/>
                        </a:rPr>
                        <a:t>view of events across OCP</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1200" cap="none" spc="0" normalizeH="0" baseline="0" noProof="0">
                          <a:ln>
                            <a:noFill/>
                          </a:ln>
                          <a:effectLst/>
                          <a:uLnTx/>
                          <a:uFillTx/>
                        </a:rPr>
                        <a:t>Inspire:</a:t>
                      </a:r>
                    </a:p>
                    <a:p>
                      <a:pPr marL="127000" marR="0" lvl="0" indent="-793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Cost recovery</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610300997"/>
                  </a:ext>
                </a:extLst>
              </a:tr>
              <a:tr h="457703">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a:ln>
                            <a:noFill/>
                          </a:ln>
                          <a:effectLst/>
                          <a:uLnTx/>
                          <a:uFillTx/>
                        </a:rPr>
                        <a:t>Storytelling </a:t>
                      </a:r>
                      <a:r>
                        <a:rPr kumimoji="0" lang="en-US" sz="700" b="0" u="none" strike="noStrike" kern="0" cap="none" spc="0" normalizeH="0" baseline="0" noProof="0">
                          <a:ln>
                            <a:noFill/>
                          </a:ln>
                          <a:effectLst/>
                          <a:uLnTx/>
                          <a:uFillTx/>
                        </a:rPr>
                        <a:t>(TBD)</a:t>
                      </a:r>
                      <a:endParaRPr kumimoji="0" lang="en-US" sz="7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Case studies depicting the partner lifecycle and how others can learn from successful partner’s journeys </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solidFill>
                            <a:schemeClr val="tx1"/>
                          </a:solidFill>
                          <a:effectLst/>
                          <a:latin typeface="+mn-lt"/>
                          <a:ea typeface="+mn-ea"/>
                          <a:cs typeface="+mn-cs"/>
                        </a:rPr>
                        <a:t>10 case studies including 2-4 ‘Partner Spotlight’ videos</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‘Partner Spotlight’ to be used at Inspire US Keynote</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Increased awareness + reach of GTM Campaigns and Microsoft’s impact through the partner journey</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Reach of 2,000 (videos and blogs)</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Collaboration with field on sourcing partner digital transformation stories</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N/A</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39316633"/>
                  </a:ext>
                </a:extLst>
              </a:tr>
              <a:tr h="660483">
                <a:tc>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0" cap="none" spc="0" normalizeH="0" baseline="0" noProof="0">
                          <a:ln>
                            <a:noFill/>
                          </a:ln>
                          <a:effectLst/>
                          <a:uLnTx/>
                          <a:uFillTx/>
                        </a:rPr>
                        <a:t>Comms </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0" u="none" strike="noStrike" kern="0" cap="none" spc="0" normalizeH="0" baseline="0" noProof="0">
                          <a:ln>
                            <a:noFill/>
                          </a:ln>
                          <a:effectLst/>
                          <a:uLnTx/>
                          <a:uFillTx/>
                        </a:rPr>
                        <a:t>(</a:t>
                      </a:r>
                      <a:r>
                        <a:rPr kumimoji="0" lang="en-US" sz="700" b="0" u="none" strike="noStrike" kern="1200" cap="none" spc="0" normalizeH="0" baseline="0" noProof="0">
                          <a:ln>
                            <a:noFill/>
                          </a:ln>
                          <a:effectLst/>
                          <a:uLnTx/>
                          <a:uFillTx/>
                        </a:rPr>
                        <a:t>Chinmayi</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0" u="none" strike="noStrike" kern="1200" cap="none" spc="0" normalizeH="0" baseline="0" noProof="0">
                          <a:ln>
                            <a:noFill/>
                          </a:ln>
                          <a:effectLst/>
                          <a:uLnTx/>
                          <a:uFillTx/>
                        </a:rPr>
                        <a:t>Bhavanishankar</a:t>
                      </a:r>
                      <a:r>
                        <a:rPr kumimoji="0" lang="en-US" sz="700" b="0" u="none" strike="noStrike" kern="0" cap="none" spc="0" normalizeH="0" baseline="0" noProof="0">
                          <a:ln>
                            <a:noFill/>
                          </a:ln>
                          <a:solidFill>
                            <a:schemeClr val="tx1"/>
                          </a:solidFill>
                          <a:effectLst/>
                          <a:uLnTx/>
                          <a:uFillTx/>
                          <a:latin typeface="+mn-lt"/>
                          <a:cs typeface="Arial"/>
                        </a:rPr>
                        <a:t>)</a:t>
                      </a:r>
                      <a:endParaRPr kumimoji="0" lang="en-US" sz="7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US Partner outbound communication via emails, blogs and social media</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Establish communication governance process and</a:t>
                      </a:r>
                      <a:br>
                        <a:rPr lang="en-US" kern="1200" spc="0">
                          <a:ln>
                            <a:noFill/>
                          </a:ln>
                          <a:effectLst/>
                        </a:rPr>
                      </a:br>
                      <a:r>
                        <a:rPr lang="en-US" sz="700" kern="1200" cap="none" spc="0" baseline="0" noProof="0">
                          <a:ln>
                            <a:noFill/>
                          </a:ln>
                          <a:effectLst/>
                        </a:rPr>
                        <a:t>unified calendar</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Optimize communication cadence - to be completed in H1</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Assuming all breadth partner facing communication goes through MSC</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Assuming profiling in the MPN database</a:t>
                      </a:r>
                      <a:br>
                        <a:rPr lang="en-US" kern="1200" spc="0">
                          <a:ln>
                            <a:noFill/>
                          </a:ln>
                          <a:effectLst/>
                        </a:rPr>
                      </a:br>
                      <a:r>
                        <a:rPr lang="en-US" sz="700" kern="1200" cap="none" spc="0" baseline="0" noProof="0">
                          <a:ln>
                            <a:noFill/>
                          </a:ln>
                          <a:effectLst/>
                        </a:rPr>
                        <a:t>doesn’t change</a:t>
                      </a:r>
                    </a:p>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kern="1200" cap="none" spc="0" baseline="0" noProof="0">
                          <a:ln>
                            <a:noFill/>
                          </a:ln>
                          <a:effectLst/>
                        </a:rPr>
                        <a:t>Privacy </a:t>
                      </a:r>
                      <a:r>
                        <a:rPr lang="en-US" sz="700" kern="1200" cap="none" spc="0" baseline="0" noProof="0" err="1">
                          <a:ln>
                            <a:noFill/>
                          </a:ln>
                          <a:effectLst/>
                        </a:rPr>
                        <a:t>contactability</a:t>
                      </a:r>
                      <a:r>
                        <a:rPr lang="en-US" sz="700" kern="1200" cap="none" spc="0" baseline="0" noProof="0">
                          <a:ln>
                            <a:noFill/>
                          </a:ln>
                          <a:effectLst/>
                        </a:rPr>
                        <a:t> rules limit partner contact to 2X per month</a:t>
                      </a: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u="none" strike="noStrike" kern="1200" cap="none" spc="0" normalizeH="0" baseline="0" noProof="0">
                          <a:ln>
                            <a:noFill/>
                          </a:ln>
                          <a:effectLst/>
                          <a:uLnTx/>
                          <a:uFillTx/>
                        </a:rPr>
                        <a:t>N/A</a:t>
                      </a:r>
                      <a:endParaRPr kumimoji="0" lang="en-US" sz="700" b="0" i="0" u="none" strike="noStrike" kern="1200" cap="none" spc="0" normalizeH="0" baseline="0" noProof="0">
                        <a:ln>
                          <a:noFill/>
                        </a:ln>
                        <a:solidFill>
                          <a:schemeClr val="tx1"/>
                        </a:solidFill>
                        <a:effectLst/>
                        <a:uLnTx/>
                        <a:uFillTx/>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95611669"/>
                  </a:ext>
                </a:extLst>
              </a:tr>
              <a:tr h="559093">
                <a:tc rowSpan="2">
                  <a:txBody>
                    <a:bodyPr/>
                    <a:lstStyle/>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1" u="none" strike="noStrike" kern="0" cap="none" spc="0" normalizeH="0" baseline="0" noProof="0">
                          <a:ln>
                            <a:noFill/>
                          </a:ln>
                          <a:effectLst/>
                          <a:uLnTx/>
                          <a:uFillTx/>
                        </a:rPr>
                        <a:t>Incentives &amp; Investments </a:t>
                      </a:r>
                      <a:r>
                        <a:rPr kumimoji="0" lang="en-US" sz="700" b="0" u="none" strike="noStrike" kern="0" cap="none" spc="0" normalizeH="0" baseline="0" noProof="0">
                          <a:ln>
                            <a:noFill/>
                          </a:ln>
                          <a:effectLst/>
                          <a:uLnTx/>
                          <a:uFillTx/>
                        </a:rPr>
                        <a:t>(</a:t>
                      </a:r>
                      <a:r>
                        <a:rPr kumimoji="0" lang="en-US" sz="700" b="0" u="none" strike="noStrike" kern="1200" cap="none" spc="0" normalizeH="0" baseline="0" noProof="0">
                          <a:ln>
                            <a:noFill/>
                          </a:ln>
                          <a:effectLst/>
                          <a:uLnTx/>
                          <a:uFillTx/>
                        </a:rPr>
                        <a:t>Scott Peltier/</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0" u="none" strike="noStrike" kern="1200" cap="none" spc="0" normalizeH="0" baseline="0" noProof="0">
                          <a:ln>
                            <a:noFill/>
                          </a:ln>
                          <a:effectLst/>
                          <a:uLnTx/>
                          <a:uFillTx/>
                        </a:rPr>
                        <a:t>Mike Stinogel/</a:t>
                      </a:r>
                    </a:p>
                    <a:p>
                      <a:pPr marL="0" marR="0" lvl="0" indent="0" algn="l" defTabSz="91436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0" u="none" strike="noStrike" kern="1200" cap="none" spc="0" normalizeH="0" baseline="0" noProof="0">
                          <a:ln>
                            <a:noFill/>
                          </a:ln>
                          <a:effectLst/>
                          <a:uLnTx/>
                          <a:uFillTx/>
                        </a:rPr>
                        <a:t>Leah Childress</a:t>
                      </a:r>
                      <a:r>
                        <a:rPr kumimoji="0" lang="en-US" sz="700" b="0" u="none" strike="noStrike" kern="0" cap="none" spc="0" normalizeH="0" baseline="0" noProof="0">
                          <a:ln>
                            <a:noFill/>
                          </a:ln>
                          <a:solidFill>
                            <a:schemeClr val="tx1"/>
                          </a:solidFill>
                          <a:effectLst/>
                          <a:uLnTx/>
                          <a:uFillTx/>
                          <a:latin typeface="+mn-lt"/>
                          <a:cs typeface="Arial"/>
                        </a:rPr>
                        <a:t>)</a:t>
                      </a:r>
                      <a:endParaRPr kumimoji="0" lang="en-US" sz="7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$900M of Incentives designed to support partner profitability and growth, whether they're doing business on-premises, in the cloud, or somewhere in between</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rowSpan="2">
                  <a:txBody>
                    <a:bodyPr/>
                    <a:lstStyle/>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Drive simplification of Global and Local design for FY18 and FY19</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Deliver monthly profitability statements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Leverage holistic Partner Investment BI</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Launch 9 H2 SMB and CSP accelerators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Design H2 EA and PS accelerators and FY19 local incentives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Start/stop/adjust incentives and investments based on revenue performance, scorecard metrics and governance council guidance</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Develop and localize FY19 readiness</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rowSpan="2">
                  <a:txBody>
                    <a:bodyPr/>
                    <a:lstStyle/>
                    <a:p>
                      <a:pPr marL="0" marR="0" lvl="0" indent="0" algn="l" defTabSz="914400" rtl="0" eaLnBrk="1" fontAlgn="auto" latinLnBrk="0" hangingPunct="1">
                        <a:lnSpc>
                          <a:spcPct val="100000"/>
                        </a:lnSpc>
                        <a:spcBef>
                          <a:spcPts val="100"/>
                        </a:spcBef>
                        <a:spcAft>
                          <a:spcPts val="0"/>
                        </a:spcAft>
                        <a:buClrTx/>
                        <a:buSzTx/>
                        <a:buFont typeface="Arial" panose="020B0604020202020204" pitchFamily="34" charset="0"/>
                        <a:buNone/>
                        <a:tabLst/>
                        <a:defRPr/>
                      </a:pPr>
                      <a:r>
                        <a:rPr lang="en-US" sz="700" b="1" kern="1200" cap="none" spc="0" baseline="0" noProof="0">
                          <a:ln>
                            <a:noFill/>
                          </a:ln>
                          <a:solidFill>
                            <a:schemeClr val="tx2"/>
                          </a:solidFill>
                          <a:effectLst/>
                          <a:latin typeface="+mn-lt"/>
                          <a:ea typeface="+mn-ea"/>
                          <a:cs typeface="+mn-cs"/>
                        </a:rPr>
                        <a:t>Governance:</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Alignment and evaluation on partner investments and incentives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Balanced Partner Investment portfolio</a:t>
                      </a:r>
                    </a:p>
                    <a:p>
                      <a:pPr marL="0" marR="0" lvl="0" indent="0" algn="l" defTabSz="914400" rtl="0" eaLnBrk="1" fontAlgn="auto" latinLnBrk="0" hangingPunct="1">
                        <a:lnSpc>
                          <a:spcPct val="100000"/>
                        </a:lnSpc>
                        <a:spcBef>
                          <a:spcPts val="100"/>
                        </a:spcBef>
                        <a:spcAft>
                          <a:spcPts val="0"/>
                        </a:spcAft>
                        <a:buClrTx/>
                        <a:buSzTx/>
                        <a:buFont typeface="Arial" panose="020B0604020202020204" pitchFamily="34" charset="0"/>
                        <a:buNone/>
                        <a:tabLst/>
                        <a:defRPr/>
                      </a:pPr>
                      <a:r>
                        <a:rPr lang="en-US" sz="700" b="1" kern="1200" cap="none" spc="0" baseline="0" noProof="0">
                          <a:ln>
                            <a:noFill/>
                          </a:ln>
                          <a:solidFill>
                            <a:schemeClr val="tx2"/>
                          </a:solidFill>
                          <a:effectLst/>
                          <a:latin typeface="+mn-lt"/>
                          <a:ea typeface="+mn-ea"/>
                          <a:cs typeface="+mn-cs"/>
                        </a:rPr>
                        <a:t>Accelerators: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Green compliance</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Positive VTB revenue targets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Local accelerator VTB attainment</a:t>
                      </a:r>
                    </a:p>
                    <a:p>
                      <a:pPr marL="0" marR="0" lvl="0" indent="0" algn="l" defTabSz="914400" rtl="0" eaLnBrk="1" fontAlgn="auto" latinLnBrk="0" hangingPunct="1">
                        <a:lnSpc>
                          <a:spcPct val="100000"/>
                        </a:lnSpc>
                        <a:spcBef>
                          <a:spcPts val="100"/>
                        </a:spcBef>
                        <a:spcAft>
                          <a:spcPts val="0"/>
                        </a:spcAft>
                        <a:buClrTx/>
                        <a:buSzTx/>
                        <a:buFont typeface="Arial" panose="020B0604020202020204" pitchFamily="34" charset="0"/>
                        <a:buNone/>
                        <a:tabLst/>
                        <a:defRPr/>
                      </a:pPr>
                      <a:r>
                        <a:rPr lang="en-US" sz="700" b="1" kern="1200" cap="none" spc="0" baseline="0" noProof="0">
                          <a:ln>
                            <a:noFill/>
                          </a:ln>
                          <a:solidFill>
                            <a:schemeClr val="tx2"/>
                          </a:solidFill>
                          <a:effectLst/>
                          <a:latin typeface="+mn-lt"/>
                          <a:ea typeface="+mn-ea"/>
                          <a:cs typeface="+mn-cs"/>
                        </a:rPr>
                        <a:t>Readiness: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Provide readiness and profitability reporting to Partners and field roles</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latin typeface="+mn-lt"/>
                          <a:ea typeface="+mn-ea"/>
                          <a:cs typeface="+mn-cs"/>
                        </a:rPr>
                        <a:t>Deliver content at Inspire</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rowSpan="2">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noProof="0">
                          <a:ln>
                            <a:noFill/>
                          </a:ln>
                          <a:solidFill>
                            <a:schemeClr val="tx1"/>
                          </a:solidFill>
                          <a:effectLst/>
                          <a:latin typeface="+mn-lt"/>
                          <a:ea typeface="+mn-ea"/>
                          <a:cs typeface="+mn-cs"/>
                        </a:rPr>
                        <a:t>WW OCP Global Incentive Program – investment allocation model</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b="1" kern="1200" cap="none" spc="0" baseline="0" noProof="0">
                          <a:ln>
                            <a:noFill/>
                          </a:ln>
                          <a:effectLst/>
                        </a:rPr>
                        <a:t>US Finance</a:t>
                      </a:r>
                      <a:r>
                        <a:rPr lang="en-US" sz="700" b="0" kern="1200" cap="none" spc="0" baseline="0" noProof="0">
                          <a:ln>
                            <a:noFill/>
                          </a:ln>
                          <a:effectLst/>
                        </a:rPr>
                        <a:t>: </a:t>
                      </a:r>
                      <a:r>
                        <a:rPr lang="en-US" sz="700" kern="1200" cap="none" spc="0" baseline="0" noProof="0">
                          <a:ln>
                            <a:noFill/>
                          </a:ln>
                          <a:effectLst/>
                        </a:rPr>
                        <a:t>Accurate revenue forecast</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b="1" kern="1200" cap="none" spc="0" baseline="0" noProof="0">
                          <a:ln>
                            <a:noFill/>
                          </a:ln>
                          <a:effectLst/>
                        </a:rPr>
                        <a:t>WW Ops:</a:t>
                      </a:r>
                      <a:r>
                        <a:rPr lang="en-US" sz="700" b="0" kern="1200" cap="none" spc="0" baseline="0" noProof="0">
                          <a:ln>
                            <a:noFill/>
                          </a:ln>
                          <a:effectLst/>
                        </a:rPr>
                        <a:t> </a:t>
                      </a:r>
                      <a:r>
                        <a:rPr lang="en-US" sz="700" kern="1200" cap="none" spc="0" baseline="0" noProof="0">
                          <a:ln>
                            <a:noFill/>
                          </a:ln>
                          <a:effectLst/>
                        </a:rPr>
                        <a:t>Accurate calculation and timely payment to partner</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b="1" kern="1200" cap="none" spc="0" baseline="0" noProof="0">
                          <a:ln>
                            <a:noFill/>
                          </a:ln>
                          <a:effectLst/>
                        </a:rPr>
                        <a:t>US Sub:</a:t>
                      </a:r>
                      <a:r>
                        <a:rPr lang="en-US" sz="700" b="0" kern="1200" cap="none" spc="0" baseline="0" noProof="0">
                          <a:ln>
                            <a:noFill/>
                          </a:ln>
                          <a:effectLst/>
                        </a:rPr>
                        <a:t> Active participation in governance process</a:t>
                      </a:r>
                      <a:endParaRPr lang="en-US" sz="700" b="1" kern="1200" cap="none" spc="0" baseline="0" noProof="0">
                        <a:ln>
                          <a:noFill/>
                        </a:ln>
                        <a:effectLst/>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700" b="1" kern="1200" cap="none" spc="0" baseline="0" noProof="0">
                        <a:ln>
                          <a:noFill/>
                        </a:ln>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noProof="0">
                          <a:ln>
                            <a:noFill/>
                          </a:ln>
                          <a:solidFill>
                            <a:schemeClr val="tx1"/>
                          </a:solidFill>
                          <a:effectLst/>
                          <a:latin typeface="+mn-lt"/>
                          <a:ea typeface="+mn-ea"/>
                          <a:cs typeface="+mn-cs"/>
                        </a:rPr>
                        <a:t>~$20B of US Partner revenue driven by Global incentives</a:t>
                      </a:r>
                    </a:p>
                  </a:txBody>
                  <a:tcPr marL="45720" marR="45720"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539747100"/>
                  </a:ext>
                </a:extLst>
              </a:tr>
              <a:tr h="896453">
                <a:tc vMerge="1">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700" b="1" u="none" strike="noStrike" kern="0" cap="none" spc="0" normalizeH="0" baseline="0" noProof="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$45M of Incentives designed to support US-specific priorities: Azure, O365, CSP, Public Sector, SPE-E5, Windows Server, SQL Server, D365, CRMOL, along with mid-term and add-on strategies</a:t>
                      </a:r>
                      <a:endParaRPr lang="en-US" sz="700" kern="1200" cap="none" spc="0" baseline="0">
                        <a:ln>
                          <a:noFill/>
                        </a:ln>
                        <a:solidFill>
                          <a:schemeClr val="tx1"/>
                        </a:solidFill>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vMerge="1">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vMerge="1">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700" kern="1200" cap="none" spc="0" baseline="0" noProof="0">
                        <a:ln>
                          <a:noFill/>
                        </a:ln>
                        <a:solidFill>
                          <a:schemeClr val="tx1"/>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vMerge="1">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700" b="1" kern="1200" cap="none" spc="0" baseline="0" noProof="0">
                        <a:ln>
                          <a:noFill/>
                        </a:ln>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noProof="0">
                          <a:ln>
                            <a:noFill/>
                          </a:ln>
                          <a:solidFill>
                            <a:schemeClr val="tx1"/>
                          </a:solidFill>
                          <a:effectLst/>
                          <a:latin typeface="+mn-lt"/>
                          <a:ea typeface="+mn-ea"/>
                          <a:cs typeface="+mn-cs"/>
                        </a:rPr>
                        <a:t>~$600M of Partner driven SMC/PS revenue supported by Local accelerator levers</a:t>
                      </a:r>
                    </a:p>
                  </a:txBody>
                  <a:tcPr marL="45720" marR="45720" marT="18288" marB="18288">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266621345"/>
                  </a:ext>
                </a:extLst>
              </a:tr>
              <a:tr h="544930">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1" u="none" strike="noStrike" kern="0" cap="none" spc="0" normalizeH="0" baseline="0" noProof="0">
                          <a:ln>
                            <a:noFill/>
                          </a:ln>
                          <a:effectLst/>
                          <a:uLnTx/>
                          <a:uFillTx/>
                        </a:rPr>
                        <a:t>PIE </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700" b="0" u="none" strike="noStrike" kern="0" cap="none" spc="0" normalizeH="0" baseline="0" noProof="0">
                          <a:ln>
                            <a:noFill/>
                          </a:ln>
                          <a:effectLst/>
                          <a:uLnTx/>
                          <a:uFillTx/>
                        </a:rPr>
                        <a:t>(</a:t>
                      </a:r>
                      <a:r>
                        <a:rPr kumimoji="0" lang="en-US" sz="700" b="0" u="none" strike="noStrike" kern="1200" cap="none" spc="0" normalizeH="0" baseline="0" noProof="0">
                          <a:ln>
                            <a:noFill/>
                          </a:ln>
                          <a:effectLst/>
                          <a:uLnTx/>
                          <a:uFillTx/>
                        </a:rPr>
                        <a:t>Robert Fertig</a:t>
                      </a:r>
                      <a:r>
                        <a:rPr kumimoji="0" lang="en-US" sz="700" b="0" u="none" strike="noStrike" kern="0" cap="none" spc="0" normalizeH="0" baseline="0" noProof="0">
                          <a:ln>
                            <a:noFill/>
                          </a:ln>
                          <a:solidFill>
                            <a:schemeClr val="tx1"/>
                          </a:solidFill>
                          <a:effectLst/>
                          <a:uLnTx/>
                          <a:uFillTx/>
                          <a:latin typeface="+mn-lt"/>
                          <a:cs typeface="Arial"/>
                        </a:rPr>
                        <a:t>)</a:t>
                      </a:r>
                      <a:endParaRPr kumimoji="0" lang="en-US" sz="700" b="0" u="none" strike="noStrike" kern="0" cap="none" spc="0" normalizeH="0" baseline="0" noProof="0" dirty="0">
                        <a:ln>
                          <a:noFill/>
                        </a:ln>
                        <a:solidFill>
                          <a:schemeClr val="tx1"/>
                        </a:solidFill>
                        <a:effectLst/>
                        <a:uLnTx/>
                        <a:uFillTx/>
                        <a:latin typeface="+mn-lt"/>
                        <a:cs typeface="Arial"/>
                      </a:endParaRPr>
                    </a:p>
                  </a:txBody>
                  <a:tcPr marL="45720" marR="45720" marT="27432" marB="27432"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700" kern="1200" cap="none" spc="0" baseline="0">
                          <a:ln>
                            <a:noFill/>
                          </a:ln>
                          <a:effectLst/>
                        </a:rPr>
                        <a:t>Enable success for partner-driven opportunities by funding partner-led presales activities including proof of concepts, workshops, and assessments at scale $9.6M</a:t>
                      </a:r>
                      <a:endParaRPr lang="en-US" sz="700" b="0" kern="1200" cap="none" spc="0" baseline="0">
                        <a:ln>
                          <a:noFill/>
                        </a:ln>
                        <a:solidFill>
                          <a:schemeClr val="tx1"/>
                        </a:solidFill>
                        <a:effectLst/>
                        <a:latin typeface="+mn-lt"/>
                        <a:ea typeface="+mn-ea"/>
                        <a:cs typeface="Arial"/>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Launch adjusted H2 programs based on H1 learnings for strongest support of consumption and revenue</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Drive tools readiness with SM&amp;C and EOU</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Operationalize partner funding governance to ensure </a:t>
                      </a:r>
                      <a:endParaRPr lang="en-US" sz="700" kern="1200" cap="none" spc="0" baseline="0" noProof="0">
                        <a:ln>
                          <a:noFill/>
                        </a:ln>
                        <a:solidFill>
                          <a:schemeClr val="tx2"/>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Generate $350M in pipeline</a:t>
                      </a:r>
                    </a:p>
                    <a:p>
                      <a:pPr marL="92075" marR="0" lvl="0" indent="-92075" algn="l" defTabSz="914400" rtl="0" eaLnBrk="1" fontAlgn="auto" latinLnBrk="0" hangingPunct="1">
                        <a:lnSpc>
                          <a:spcPct val="100000"/>
                        </a:lnSpc>
                        <a:spcBef>
                          <a:spcPts val="100"/>
                        </a:spcBef>
                        <a:spcAft>
                          <a:spcPts val="0"/>
                        </a:spcAft>
                        <a:buClrTx/>
                        <a:buSzTx/>
                        <a:buFont typeface="Arial" panose="020B0604020202020204" pitchFamily="34" charset="0"/>
                        <a:buChar char="•"/>
                        <a:tabLst/>
                        <a:defRPr/>
                      </a:pPr>
                      <a:r>
                        <a:rPr lang="en-US" sz="700" kern="1200" cap="none" spc="0" baseline="0" noProof="0">
                          <a:ln>
                            <a:noFill/>
                          </a:ln>
                          <a:solidFill>
                            <a:schemeClr val="tx2"/>
                          </a:solidFill>
                          <a:effectLst/>
                        </a:rPr>
                        <a:t>Complete 3,250 engagements</a:t>
                      </a:r>
                      <a:endParaRPr lang="en-US" sz="700" kern="1200" cap="none" spc="0" baseline="0" noProof="0">
                        <a:ln>
                          <a:noFill/>
                        </a:ln>
                        <a:solidFill>
                          <a:schemeClr val="tx2"/>
                        </a:solidFill>
                        <a:effectLst/>
                        <a:latin typeface="+mn-lt"/>
                        <a:ea typeface="+mn-ea"/>
                        <a:cs typeface="+mn-cs"/>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92075" marR="0" lvl="0" indent="-9207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700" b="1" kern="1200" cap="none" spc="0" baseline="0" noProof="0">
                          <a:ln>
                            <a:noFill/>
                          </a:ln>
                          <a:effectLst/>
                        </a:rPr>
                        <a:t>GTM Biz Ops: </a:t>
                      </a:r>
                      <a:r>
                        <a:rPr lang="en-US" sz="700" b="0" kern="1200" cap="none" spc="0" baseline="0" noProof="0">
                          <a:ln>
                            <a:noFill/>
                          </a:ln>
                          <a:effectLst/>
                        </a:rPr>
                        <a:t>Successful management of compliance and SLAs </a:t>
                      </a:r>
                      <a:endParaRPr lang="en-US" sz="700" b="1" kern="1200" cap="none" spc="0" baseline="0" noProof="0">
                        <a:ln>
                          <a:noFill/>
                        </a:ln>
                        <a:effectLst/>
                      </a:endParaRP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0" i="0" u="none" strike="noStrike" kern="1200" cap="none" spc="0" normalizeH="0" baseline="0" noProof="0">
                          <a:ln>
                            <a:noFill/>
                          </a:ln>
                          <a:solidFill>
                            <a:schemeClr val="tx2"/>
                          </a:solidFill>
                          <a:effectLst/>
                          <a:uLnTx/>
                          <a:uFillTx/>
                          <a:latin typeface="+mn-lt"/>
                          <a:ea typeface="+mn-ea"/>
                          <a:cs typeface="Arial"/>
                        </a:rPr>
                        <a:t>$350M of pipeline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700" b="0" i="0" u="none" strike="noStrike" kern="1200" cap="none" spc="0" normalizeH="0" baseline="0" noProof="0">
                          <a:ln>
                            <a:noFill/>
                          </a:ln>
                          <a:solidFill>
                            <a:schemeClr val="tx2"/>
                          </a:solidFill>
                          <a:effectLst/>
                          <a:uLnTx/>
                          <a:uFillTx/>
                          <a:latin typeface="+mn-lt"/>
                          <a:ea typeface="+mn-ea"/>
                          <a:cs typeface="Arial"/>
                        </a:rPr>
                        <a:t>$50M to close within FY18</a:t>
                      </a:r>
                    </a:p>
                  </a:txBody>
                  <a:tcPr marL="45720" marR="45720" marT="27432" marB="27432">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762850043"/>
                  </a:ext>
                </a:extLst>
              </a:tr>
            </a:tbl>
          </a:graphicData>
        </a:graphic>
      </p:graphicFrame>
      <p:sp>
        <p:nvSpPr>
          <p:cNvPr id="6" name="Slide Number Placeholder 5">
            <a:extLst>
              <a:ext uri="{FF2B5EF4-FFF2-40B4-BE49-F238E27FC236}">
                <a16:creationId xmlns:a16="http://schemas.microsoft.com/office/drawing/2014/main" id="{C2D50CCB-D8E2-4A08-9446-AFFDB8261BB7}"/>
              </a:ext>
            </a:extLst>
          </p:cNvPr>
          <p:cNvSpPr>
            <a:spLocks noGrp="1"/>
          </p:cNvSpPr>
          <p:nvPr>
            <p:ph type="sldNum" sz="quarter" idx="4"/>
          </p:nvPr>
        </p:nvSpPr>
        <p:spPr/>
        <p:txBody>
          <a:bodyPr/>
          <a:lstStyle/>
          <a:p>
            <a:pPr defTabSz="807385">
              <a:lnSpc>
                <a:spcPct val="90000"/>
              </a:lnSpc>
            </a:pPr>
            <a:fld id="{2BDEB1D2-51A7-4905-969F-F05A60425C66}" type="slidenum">
              <a:rPr lang="en-US" smtClean="0"/>
              <a:pPr defTabSz="807385">
                <a:lnSpc>
                  <a:spcPct val="90000"/>
                </a:lnSpc>
              </a:pPr>
              <a:t>5</a:t>
            </a:fld>
            <a:endParaRPr lang="en-US"/>
          </a:p>
        </p:txBody>
      </p:sp>
    </p:spTree>
    <p:extLst>
      <p:ext uri="{BB962C8B-B14F-4D97-AF65-F5344CB8AC3E}">
        <p14:creationId xmlns:p14="http://schemas.microsoft.com/office/powerpoint/2010/main" val="363014055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320636A-F471-4A01-A434-32603DF011E7}"/>
              </a:ext>
            </a:extLst>
          </p:cNvPr>
          <p:cNvGraphicFramePr>
            <a:graphicFrameLocks noGrp="1"/>
          </p:cNvGraphicFramePr>
          <p:nvPr>
            <p:extLst>
              <p:ext uri="{D42A27DB-BD31-4B8C-83A1-F6EECF244321}">
                <p14:modId xmlns:p14="http://schemas.microsoft.com/office/powerpoint/2010/main" val="2329232712"/>
              </p:ext>
            </p:extLst>
          </p:nvPr>
        </p:nvGraphicFramePr>
        <p:xfrm>
          <a:off x="345440" y="729826"/>
          <a:ext cx="11481960" cy="6094234"/>
        </p:xfrm>
        <a:graphic>
          <a:graphicData uri="http://schemas.openxmlformats.org/drawingml/2006/table">
            <a:tbl>
              <a:tblPr firstRow="1" bandRow="1">
                <a:tableStyleId>{5940675A-B579-460E-94D1-54222C63F5DA}</a:tableStyleId>
              </a:tblPr>
              <a:tblGrid>
                <a:gridCol w="1089955">
                  <a:extLst>
                    <a:ext uri="{9D8B030D-6E8A-4147-A177-3AD203B41FA5}">
                      <a16:colId xmlns:a16="http://schemas.microsoft.com/office/drawing/2014/main" val="586168966"/>
                    </a:ext>
                  </a:extLst>
                </a:gridCol>
                <a:gridCol w="1440712">
                  <a:extLst>
                    <a:ext uri="{9D8B030D-6E8A-4147-A177-3AD203B41FA5}">
                      <a16:colId xmlns:a16="http://schemas.microsoft.com/office/drawing/2014/main" val="604373192"/>
                    </a:ext>
                  </a:extLst>
                </a:gridCol>
                <a:gridCol w="1717158">
                  <a:extLst>
                    <a:ext uri="{9D8B030D-6E8A-4147-A177-3AD203B41FA5}">
                      <a16:colId xmlns:a16="http://schemas.microsoft.com/office/drawing/2014/main" val="242411327"/>
                    </a:ext>
                  </a:extLst>
                </a:gridCol>
                <a:gridCol w="1616149">
                  <a:extLst>
                    <a:ext uri="{9D8B030D-6E8A-4147-A177-3AD203B41FA5}">
                      <a16:colId xmlns:a16="http://schemas.microsoft.com/office/drawing/2014/main" val="9798319"/>
                    </a:ext>
                  </a:extLst>
                </a:gridCol>
                <a:gridCol w="1121735">
                  <a:extLst>
                    <a:ext uri="{9D8B030D-6E8A-4147-A177-3AD203B41FA5}">
                      <a16:colId xmlns:a16="http://schemas.microsoft.com/office/drawing/2014/main" val="2882706956"/>
                    </a:ext>
                  </a:extLst>
                </a:gridCol>
                <a:gridCol w="1935125">
                  <a:extLst>
                    <a:ext uri="{9D8B030D-6E8A-4147-A177-3AD203B41FA5}">
                      <a16:colId xmlns:a16="http://schemas.microsoft.com/office/drawing/2014/main" val="1044947037"/>
                    </a:ext>
                  </a:extLst>
                </a:gridCol>
                <a:gridCol w="2561126">
                  <a:extLst>
                    <a:ext uri="{9D8B030D-6E8A-4147-A177-3AD203B41FA5}">
                      <a16:colId xmlns:a16="http://schemas.microsoft.com/office/drawing/2014/main" val="1040199482"/>
                    </a:ext>
                  </a:extLst>
                </a:gridCol>
              </a:tblGrid>
              <a:tr h="389469">
                <a:tc>
                  <a:txBody>
                    <a:bodyPr/>
                    <a:lstStyle/>
                    <a:p>
                      <a:pPr>
                        <a:buNone/>
                      </a:pPr>
                      <a:r>
                        <a:rPr lang="en-US" sz="1200" b="1">
                          <a:solidFill>
                            <a:srgbClr val="FFFFFF"/>
                          </a:solidFill>
                        </a:rPr>
                        <a:t>Program</a:t>
                      </a:r>
                    </a:p>
                  </a:txBody>
                  <a:tcPr>
                    <a:solidFill>
                      <a:srgbClr val="002060"/>
                    </a:solidFill>
                  </a:tcPr>
                </a:tc>
                <a:tc>
                  <a:txBody>
                    <a:bodyPr/>
                    <a:lstStyle/>
                    <a:p>
                      <a:pPr>
                        <a:buNone/>
                      </a:pPr>
                      <a:r>
                        <a:rPr lang="en-US" sz="1200" b="1">
                          <a:solidFill>
                            <a:srgbClr val="FFFFFF"/>
                          </a:solidFill>
                        </a:rPr>
                        <a:t>OCP GTM Team (incl PS&amp;P)</a:t>
                      </a:r>
                    </a:p>
                  </a:txBody>
                  <a:tcPr>
                    <a:solidFill>
                      <a:srgbClr val="002060"/>
                    </a:solidFill>
                  </a:tcPr>
                </a:tc>
                <a:tc>
                  <a:txBody>
                    <a:bodyPr/>
                    <a:lstStyle/>
                    <a:p>
                      <a:pPr>
                        <a:buNone/>
                      </a:pPr>
                      <a:r>
                        <a:rPr lang="en-US" sz="1200" b="1">
                          <a:solidFill>
                            <a:srgbClr val="FFFFFF"/>
                          </a:solidFill>
                        </a:rPr>
                        <a:t>OCP Build W/</a:t>
                      </a:r>
                    </a:p>
                  </a:txBody>
                  <a:tcPr>
                    <a:solidFill>
                      <a:srgbClr val="00206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solidFill>
                            <a:srgbClr val="FFFFFF"/>
                          </a:solidFill>
                        </a:rPr>
                        <a:t>OCP Sell W/</a:t>
                      </a:r>
                    </a:p>
                    <a:p>
                      <a:pPr>
                        <a:buNone/>
                      </a:pPr>
                      <a:endParaRPr lang="en-US" sz="1200" b="1">
                        <a:solidFill>
                          <a:schemeClr val="bg1"/>
                        </a:solidFill>
                      </a:endParaRPr>
                    </a:p>
                  </a:txBody>
                  <a:tcPr>
                    <a:solidFill>
                      <a:srgbClr val="002060"/>
                    </a:solidFill>
                  </a:tcPr>
                </a:tc>
                <a:tc>
                  <a:txBody>
                    <a:bodyPr/>
                    <a:lstStyle/>
                    <a:p>
                      <a:pPr>
                        <a:buNone/>
                      </a:pPr>
                      <a:r>
                        <a:rPr lang="en-US" sz="1200" b="1">
                          <a:solidFill>
                            <a:srgbClr val="FFFFFF"/>
                          </a:solidFill>
                        </a:rPr>
                        <a:t>OCP Technical Team</a:t>
                      </a:r>
                    </a:p>
                  </a:txBody>
                  <a:tcPr>
                    <a:solidFill>
                      <a:srgbClr val="002060"/>
                    </a:solidFill>
                  </a:tcPr>
                </a:tc>
                <a:tc>
                  <a:txBody>
                    <a:bodyPr/>
                    <a:lstStyle/>
                    <a:p>
                      <a:pPr>
                        <a:buNone/>
                      </a:pPr>
                      <a:r>
                        <a:rPr lang="en-US" sz="1200" b="1">
                          <a:solidFill>
                            <a:srgbClr val="FFFFFF"/>
                          </a:solidFill>
                        </a:rPr>
                        <a:t>US Sub</a:t>
                      </a:r>
                    </a:p>
                  </a:txBody>
                  <a:tcPr>
                    <a:solidFill>
                      <a:srgbClr val="002060"/>
                    </a:solidFill>
                  </a:tcPr>
                </a:tc>
                <a:tc>
                  <a:txBody>
                    <a:bodyPr/>
                    <a:lstStyle/>
                    <a:p>
                      <a:r>
                        <a:rPr lang="en-US" sz="1200" b="1" err="1">
                          <a:solidFill>
                            <a:schemeClr val="bg1"/>
                          </a:solidFill>
                        </a:rPr>
                        <a:t>WorldWide</a:t>
                      </a:r>
                      <a:endParaRPr lang="en-US" sz="1200" b="1">
                        <a:solidFill>
                          <a:schemeClr val="bg1"/>
                        </a:solidFill>
                      </a:endParaRPr>
                    </a:p>
                  </a:txBody>
                  <a:tcPr>
                    <a:solidFill>
                      <a:srgbClr val="002060"/>
                    </a:solidFill>
                  </a:tcPr>
                </a:tc>
                <a:extLst>
                  <a:ext uri="{0D108BD9-81ED-4DB2-BD59-A6C34878D82A}">
                    <a16:rowId xmlns:a16="http://schemas.microsoft.com/office/drawing/2014/main" val="58082435"/>
                  </a:ext>
                </a:extLst>
              </a:tr>
              <a:tr h="597186">
                <a:tc>
                  <a:txBody>
                    <a:bodyPr/>
                    <a:lstStyle/>
                    <a:p>
                      <a:pPr>
                        <a:buNone/>
                      </a:pPr>
                      <a:r>
                        <a:rPr lang="en-US" sz="1000"/>
                        <a:t>Eg:  </a:t>
                      </a:r>
                    </a:p>
                    <a:p>
                      <a:pPr>
                        <a:buNone/>
                      </a:pPr>
                      <a:r>
                        <a:rPr lang="en-US" sz="1000"/>
                        <a:t>P- Seller</a:t>
                      </a:r>
                      <a:endParaRPr lang="en-US" sz="1000" dirty="0"/>
                    </a:p>
                  </a:txBody>
                  <a:tcPr/>
                </a:tc>
                <a:tc>
                  <a:txBody>
                    <a:bodyPr/>
                    <a:lstStyle/>
                    <a:p>
                      <a:endParaRPr lang="en-US" sz="1000" dirty="0"/>
                    </a:p>
                  </a:txBody>
                  <a:tcPr/>
                </a:tc>
                <a:tc>
                  <a:txBody>
                    <a:bodyPr/>
                    <a:lstStyle/>
                    <a:p>
                      <a:endParaRPr lang="en-US" sz="1000" dirty="0"/>
                    </a:p>
                  </a:txBody>
                  <a:tcPr/>
                </a:tc>
                <a:tc>
                  <a:txBody>
                    <a:bodyPr/>
                    <a:lstStyle/>
                    <a:p>
                      <a:endParaRPr lang="en-US" sz="1000" dirty="0"/>
                    </a:p>
                  </a:txBody>
                  <a:tcPr/>
                </a:tc>
                <a:tc>
                  <a:txBody>
                    <a:bodyPr/>
                    <a:lstStyle/>
                    <a:p>
                      <a:pPr>
                        <a:buNone/>
                      </a:pPr>
                      <a:r>
                        <a:rPr lang="en-US" sz="1000"/>
                        <a:t>&lt;Leslie P&gt; xxxxx</a:t>
                      </a:r>
                      <a:endParaRPr lang="en-US" sz="1000" dirty="0"/>
                    </a:p>
                  </a:txBody>
                  <a:tcPr/>
                </a:tc>
                <a:tc>
                  <a:txBody>
                    <a:bodyPr/>
                    <a:lstStyle/>
                    <a:p>
                      <a:pPr>
                        <a:buNone/>
                      </a:pPr>
                      <a:r>
                        <a:rPr lang="en-US" sz="1000"/>
                        <a:t>&lt;Ops&gt; MSX tool updates to support P-Seller attach</a:t>
                      </a:r>
                    </a:p>
                    <a:p>
                      <a:pPr>
                        <a:buNone/>
                      </a:pPr>
                      <a:r>
                        <a:rPr lang="en-US" sz="1000"/>
                        <a:t>&lt;EOU/ SMC&gt; xxx to attach P-Seller in MSX</a:t>
                      </a:r>
                      <a:endParaRPr lang="en-US" sz="1000" dirty="0"/>
                    </a:p>
                  </a:txBody>
                  <a:tcPr/>
                </a:tc>
                <a:tc>
                  <a:txBody>
                    <a:bodyPr/>
                    <a:lstStyle/>
                    <a:p>
                      <a:pPr>
                        <a:buNone/>
                      </a:pPr>
                      <a:r>
                        <a:rPr lang="en-US" sz="1000"/>
                        <a:t>&lt;WWOCP, Brad Larsen&gt; Clear program guidance….</a:t>
                      </a:r>
                      <a:endParaRPr lang="en-US" sz="1000" dirty="0"/>
                    </a:p>
                  </a:txBody>
                  <a:tcPr/>
                </a:tc>
                <a:extLst>
                  <a:ext uri="{0D108BD9-81ED-4DB2-BD59-A6C34878D82A}">
                    <a16:rowId xmlns:a16="http://schemas.microsoft.com/office/drawing/2014/main" val="5143450"/>
                  </a:ext>
                </a:extLst>
              </a:tr>
              <a:tr h="467363">
                <a:tc>
                  <a:txBody>
                    <a:bodyPr/>
                    <a:lstStyle/>
                    <a:p>
                      <a:pPr>
                        <a:buNone/>
                      </a:pPr>
                      <a:r>
                        <a:rPr lang="en-US" sz="1000"/>
                        <a:t>P-Seller</a:t>
                      </a:r>
                    </a:p>
                  </a:txBody>
                  <a:tcPr/>
                </a:tc>
                <a:tc>
                  <a:txBody>
                    <a:bodyPr/>
                    <a:lstStyle/>
                    <a:p>
                      <a:endParaRPr lang="en-US" sz="1000"/>
                    </a:p>
                  </a:txBody>
                  <a:tcPr/>
                </a:tc>
                <a:tc>
                  <a:txBody>
                    <a:bodyPr/>
                    <a:lstStyle/>
                    <a:p>
                      <a:pPr>
                        <a:buNone/>
                      </a:pPr>
                      <a:r>
                        <a:rPr lang="en-US" sz="1000"/>
                        <a:t>PDMs to build P-Sellers with partners</a:t>
                      </a:r>
                      <a:endParaRPr lang="en-US" sz="1000" dirty="0"/>
                    </a:p>
                  </a:txBody>
                  <a:tcPr/>
                </a:tc>
                <a:tc>
                  <a:txBody>
                    <a:bodyPr/>
                    <a:lstStyle/>
                    <a:p>
                      <a:pPr>
                        <a:buNone/>
                      </a:pPr>
                      <a:r>
                        <a:rPr lang="en-US" sz="1000"/>
                        <a:t>TCMs to utilize P-Sellers</a:t>
                      </a:r>
                      <a:endParaRPr lang="en-US" sz="1000" dirty="0"/>
                    </a:p>
                  </a:txBody>
                  <a:tcPr/>
                </a:tc>
                <a:tc>
                  <a:txBody>
                    <a:bodyPr/>
                    <a:lstStyle/>
                    <a:p>
                      <a:pPr>
                        <a:buNone/>
                      </a:pPr>
                      <a:r>
                        <a:rPr lang="en-US" sz="1000"/>
                        <a:t>PTSs to enable P-Sellers</a:t>
                      </a:r>
                    </a:p>
                  </a:txBody>
                  <a:tcPr/>
                </a:tc>
                <a:tc>
                  <a:txBody>
                    <a:bodyPr/>
                    <a:lstStyle/>
                    <a:p>
                      <a:pPr>
                        <a:buNone/>
                      </a:pPr>
                      <a:r>
                        <a:rPr lang="en-US" sz="1000"/>
                        <a:t>Sales Excellence (My Insight/CPI, Co-sell scorecard)</a:t>
                      </a:r>
                    </a:p>
                  </a:txBody>
                  <a:tcPr/>
                </a:tc>
                <a:tc>
                  <a:txBody>
                    <a:bodyPr/>
                    <a:lstStyle/>
                    <a:p>
                      <a:pPr>
                        <a:buNone/>
                      </a:pPr>
                      <a:r>
                        <a:rPr lang="en-US" sz="1000"/>
                        <a:t>WW Tools (MSX, PSC)</a:t>
                      </a:r>
                    </a:p>
                    <a:p>
                      <a:pPr>
                        <a:buNone/>
                      </a:pPr>
                      <a:r>
                        <a:rPr lang="en-US" sz="1000"/>
                        <a:t>WW P-Sellers (provide feedback, influence change)</a:t>
                      </a:r>
                      <a:endParaRPr lang="en-US" sz="1000" dirty="0"/>
                    </a:p>
                  </a:txBody>
                  <a:tcPr/>
                </a:tc>
                <a:extLst>
                  <a:ext uri="{0D108BD9-81ED-4DB2-BD59-A6C34878D82A}">
                    <a16:rowId xmlns:a16="http://schemas.microsoft.com/office/drawing/2014/main" val="379593854"/>
                  </a:ext>
                </a:extLst>
              </a:tr>
              <a:tr h="810937">
                <a:tc>
                  <a:txBody>
                    <a:bodyPr/>
                    <a:lstStyle/>
                    <a:p>
                      <a:pPr>
                        <a:buNone/>
                      </a:pPr>
                      <a:r>
                        <a:rPr lang="en-US" sz="1000"/>
                        <a:t>MPN</a:t>
                      </a:r>
                    </a:p>
                  </a:txBody>
                  <a:tcPr/>
                </a:tc>
                <a:tc>
                  <a:txBody>
                    <a:bodyPr/>
                    <a:lstStyle/>
                    <a:p>
                      <a:endParaRPr lang="en-US" sz="1000"/>
                    </a:p>
                  </a:txBody>
                  <a:tcPr/>
                </a:tc>
                <a:tc>
                  <a:txBody>
                    <a:bodyPr/>
                    <a:lstStyle/>
                    <a:p>
                      <a:pPr>
                        <a:buNone/>
                      </a:pPr>
                      <a:r>
                        <a:rPr lang="en-US" sz="1000"/>
                        <a:t>PDMs to understand the basics of the partner program and relay to partners</a:t>
                      </a:r>
                    </a:p>
                  </a:txBody>
                  <a:tcPr/>
                </a:tc>
                <a:tc>
                  <a:txBody>
                    <a:bodyPr/>
                    <a:lstStyle/>
                    <a:p>
                      <a:pPr>
                        <a:buNone/>
                      </a:pPr>
                      <a:r>
                        <a:rPr lang="en-US" sz="1000"/>
                        <a:t>All partner facing roles to understand the basics of the partner program and relay to partners</a:t>
                      </a:r>
                      <a:endParaRPr lang="en-US" sz="1000" dirty="0"/>
                    </a:p>
                  </a:txBody>
                  <a:tcPr/>
                </a:tc>
                <a:tc>
                  <a:txBody>
                    <a:bodyPr/>
                    <a:lstStyle/>
                    <a:p>
                      <a:pPr>
                        <a:buNone/>
                      </a:pPr>
                      <a:r>
                        <a:rPr lang="en-US" sz="1000"/>
                        <a:t>PTSs to engage in the community and contribute content via blog posts</a:t>
                      </a:r>
                      <a:endParaRPr lang="en-US" sz="1000" dirty="0"/>
                    </a:p>
                  </a:txBody>
                  <a:tcPr/>
                </a:tc>
                <a:tc>
                  <a:txBody>
                    <a:bodyPr/>
                    <a:lstStyle/>
                    <a:p>
                      <a:endParaRPr lang="en-US" sz="1000" dirty="0"/>
                    </a:p>
                  </a:txBody>
                  <a:tcPr/>
                </a:tc>
                <a:tc>
                  <a:txBody>
                    <a:bodyPr/>
                    <a:lstStyle/>
                    <a:p>
                      <a:pPr>
                        <a:buNone/>
                      </a:pPr>
                      <a:r>
                        <a:rPr lang="en-US" sz="1000"/>
                        <a:t>WW partner program group sync and communication/ execution plan</a:t>
                      </a:r>
                      <a:endParaRPr lang="en-US" sz="1000" dirty="0"/>
                    </a:p>
                  </a:txBody>
                  <a:tcPr/>
                </a:tc>
                <a:extLst>
                  <a:ext uri="{0D108BD9-81ED-4DB2-BD59-A6C34878D82A}">
                    <a16:rowId xmlns:a16="http://schemas.microsoft.com/office/drawing/2014/main" val="2655567444"/>
                  </a:ext>
                </a:extLst>
              </a:tr>
              <a:tr h="1803893">
                <a:tc>
                  <a:txBody>
                    <a:bodyPr/>
                    <a:lstStyle/>
                    <a:p>
                      <a:r>
                        <a:rPr lang="en-US" sz="1000" kern="1200">
                          <a:solidFill>
                            <a:schemeClr val="tx1"/>
                          </a:solidFill>
                          <a:latin typeface="+mn-lt"/>
                          <a:ea typeface="+mn-ea"/>
                          <a:cs typeface="+mn-cs"/>
                        </a:rPr>
                        <a:t>PIE (Partner Investment Engine)</a:t>
                      </a:r>
                      <a:endParaRPr lang="en-US" sz="1000" kern="1200" dirty="0">
                        <a:solidFill>
                          <a:schemeClr val="tx1"/>
                        </a:solidFill>
                        <a:latin typeface="+mn-lt"/>
                        <a:ea typeface="+mn-ea"/>
                        <a:cs typeface="+mn-cs"/>
                      </a:endParaRPr>
                    </a:p>
                  </a:txBody>
                  <a:tcPr/>
                </a:tc>
                <a:tc>
                  <a:txBody>
                    <a:bodyPr/>
                    <a:lstStyle/>
                    <a:p>
                      <a:r>
                        <a:rPr lang="en-US" sz="1000" kern="1200">
                          <a:solidFill>
                            <a:schemeClr val="tx1"/>
                          </a:solidFill>
                          <a:latin typeface="+mn-lt"/>
                          <a:ea typeface="+mn-ea"/>
                          <a:cs typeface="+mn-cs"/>
                        </a:rPr>
                        <a:t>&lt;US OCP Biz Ops, Tamon Yanagomito&gt; Managing PIE support and tool vendors, end to end processes, and escalations</a:t>
                      </a:r>
                    </a:p>
                  </a:txBody>
                  <a:tcPr/>
                </a:tc>
                <a:tc>
                  <a:txBody>
                    <a:bodyPr/>
                    <a:lstStyle/>
                    <a:p>
                      <a:r>
                        <a:rPr lang="en-US" sz="1000" kern="1200">
                          <a:solidFill>
                            <a:schemeClr val="tx1"/>
                          </a:solidFill>
                          <a:latin typeface="+mn-lt"/>
                          <a:ea typeface="+mn-ea"/>
                          <a:cs typeface="+mn-cs"/>
                        </a:rPr>
                        <a:t>&lt;Readiness&gt; Bring awareness to partners of key investment resources (Yammer, office hours, PIE portal)</a:t>
                      </a:r>
                    </a:p>
                  </a:txBody>
                  <a:tcPr/>
                </a:tc>
                <a:tc>
                  <a:txBody>
                    <a:bodyPr/>
                    <a:lstStyle/>
                    <a:p>
                      <a:r>
                        <a:rPr lang="en-US" sz="1000" kern="1200">
                          <a:solidFill>
                            <a:schemeClr val="tx1"/>
                          </a:solidFill>
                          <a:latin typeface="+mn-lt"/>
                          <a:ea typeface="+mn-ea"/>
                          <a:cs typeface="+mn-cs"/>
                        </a:rPr>
                        <a:t>&lt;Customer opportunities&gt; Bring awareness to partners of customer opportunities qualifying for PIE funding</a:t>
                      </a:r>
                    </a:p>
                    <a:p>
                      <a:r>
                        <a:rPr lang="en-US" sz="1000" kern="1200">
                          <a:solidFill>
                            <a:schemeClr val="tx1"/>
                          </a:solidFill>
                          <a:latin typeface="+mn-lt"/>
                          <a:ea typeface="+mn-ea"/>
                          <a:cs typeface="+mn-cs"/>
                        </a:rPr>
                        <a:t>&lt;Navigate sales teams&gt; Help partners connect to the right AE, SSP, or CSU individual to land funding</a:t>
                      </a:r>
                    </a:p>
                  </a:txBody>
                  <a:tcPr/>
                </a:tc>
                <a:tc>
                  <a:txBody>
                    <a:bodyPr/>
                    <a:lstStyle/>
                    <a:p>
                      <a:endParaRPr lang="en-US" sz="1000" kern="1200">
                        <a:solidFill>
                          <a:schemeClr val="tx1"/>
                        </a:solidFill>
                        <a:latin typeface="+mn-lt"/>
                        <a:ea typeface="+mn-ea"/>
                        <a:cs typeface="+mn-cs"/>
                      </a:endParaRPr>
                    </a:p>
                  </a:txBody>
                  <a:tcPr/>
                </a:tc>
                <a:tc>
                  <a:txBody>
                    <a:bodyPr/>
                    <a:lstStyle/>
                    <a:p>
                      <a:r>
                        <a:rPr lang="en-US" sz="1000" kern="1200">
                          <a:solidFill>
                            <a:schemeClr val="tx1"/>
                          </a:solidFill>
                          <a:latin typeface="+mn-lt"/>
                          <a:ea typeface="+mn-ea"/>
                          <a:cs typeface="+mn-cs"/>
                        </a:rPr>
                        <a:t>&lt;Funding&gt; Local funding for programs not fully supported by WW</a:t>
                      </a:r>
                    </a:p>
                    <a:p>
                      <a:r>
                        <a:rPr lang="en-US" sz="1000" kern="1200">
                          <a:solidFill>
                            <a:schemeClr val="tx1"/>
                          </a:solidFill>
                          <a:latin typeface="+mn-lt"/>
                          <a:ea typeface="+mn-ea"/>
                          <a:cs typeface="+mn-cs"/>
                        </a:rPr>
                        <a:t>&lt;Ops&gt; Communications to field, OCP for MSX and Partner Sales Connect tool updates</a:t>
                      </a:r>
                    </a:p>
                    <a:p>
                      <a:r>
                        <a:rPr lang="en-US" sz="1000" kern="1200">
                          <a:solidFill>
                            <a:schemeClr val="tx1"/>
                          </a:solidFill>
                          <a:latin typeface="+mn-lt"/>
                          <a:ea typeface="+mn-ea"/>
                          <a:cs typeface="+mn-cs"/>
                        </a:rPr>
                        <a:t>&lt;Compliance and CELA reviews&gt; Timely reviews of new processes and contracts, and support on exceptions to policies, e.g. for “Go” programs</a:t>
                      </a:r>
                      <a:endParaRPr lang="en-US" sz="1000" kern="1200" dirty="0">
                        <a:solidFill>
                          <a:schemeClr val="tx1"/>
                        </a:solidFill>
                        <a:latin typeface="+mn-lt"/>
                        <a:ea typeface="+mn-ea"/>
                        <a:cs typeface="+mn-cs"/>
                      </a:endParaRPr>
                    </a:p>
                  </a:txBody>
                  <a:tcPr/>
                </a:tc>
                <a:tc>
                  <a:txBody>
                    <a:bodyPr/>
                    <a:lstStyle/>
                    <a:p>
                      <a:r>
                        <a:rPr lang="en-US" sz="1000" kern="1200">
                          <a:solidFill>
                            <a:schemeClr val="tx1"/>
                          </a:solidFill>
                          <a:latin typeface="+mn-lt"/>
                          <a:ea typeface="+mn-ea"/>
                          <a:cs typeface="+mn-cs"/>
                        </a:rPr>
                        <a:t>&lt;WCB Funding under Chris Weber&gt; Fund programs that support key partner motions</a:t>
                      </a:r>
                    </a:p>
                    <a:p>
                      <a:r>
                        <a:rPr lang="en-US" sz="1000" kern="1200">
                          <a:solidFill>
                            <a:schemeClr val="tx1"/>
                          </a:solidFill>
                          <a:latin typeface="+mn-lt"/>
                          <a:ea typeface="+mn-ea"/>
                          <a:cs typeface="+mn-cs"/>
                        </a:rPr>
                        <a:t>&lt;WW Ops, Barry Kenna’s team&gt; Proactive communication on tool updates and process updates</a:t>
                      </a:r>
                    </a:p>
                    <a:p>
                      <a:r>
                        <a:rPr lang="en-US" sz="1000" kern="1200">
                          <a:solidFill>
                            <a:schemeClr val="tx1"/>
                          </a:solidFill>
                          <a:latin typeface="+mn-lt"/>
                          <a:ea typeface="+mn-ea"/>
                          <a:cs typeface="+mn-cs"/>
                        </a:rPr>
                        <a:t>&lt;Procurement, Suzie Lew&gt; Improve procurement processes to speed ramp time for suppliers</a:t>
                      </a:r>
                    </a:p>
                    <a:p>
                      <a:r>
                        <a:rPr lang="en-US" sz="1000" kern="1200">
                          <a:solidFill>
                            <a:schemeClr val="tx1"/>
                          </a:solidFill>
                          <a:latin typeface="+mn-lt"/>
                          <a:ea typeface="+mn-ea"/>
                          <a:cs typeface="+mn-cs"/>
                        </a:rPr>
                        <a:t>&lt;One Finance, Idalis Perez Acosta and WW C&amp;C Claire Hogan&gt; Help on understanding policy and getting exceptions to policies, e.g. for “Go” programs</a:t>
                      </a:r>
                      <a:endParaRPr lang="en-US" sz="1000" kern="1200" dirty="0">
                        <a:solidFill>
                          <a:schemeClr val="tx1"/>
                        </a:solidFill>
                        <a:latin typeface="+mn-lt"/>
                        <a:ea typeface="+mn-ea"/>
                        <a:cs typeface="+mn-cs"/>
                      </a:endParaRPr>
                    </a:p>
                  </a:txBody>
                  <a:tcPr/>
                </a:tc>
                <a:extLst>
                  <a:ext uri="{0D108BD9-81ED-4DB2-BD59-A6C34878D82A}">
                    <a16:rowId xmlns:a16="http://schemas.microsoft.com/office/drawing/2014/main" val="1537694225"/>
                  </a:ext>
                </a:extLst>
              </a:tr>
              <a:tr h="856832">
                <a:tc>
                  <a:txBody>
                    <a:bodyPr/>
                    <a:lstStyle/>
                    <a:p>
                      <a:r>
                        <a:rPr lang="en-US" sz="1000"/>
                        <a:t>Cloud Ready</a:t>
                      </a:r>
                      <a:endParaRPr lang="en-US" sz="1000" dirty="0"/>
                    </a:p>
                  </a:txBody>
                  <a:tcPr/>
                </a:tc>
                <a:tc>
                  <a:txBody>
                    <a:bodyPr/>
                    <a:lstStyle/>
                    <a:p>
                      <a:r>
                        <a:rPr lang="en-US" sz="1000"/>
                        <a:t>&lt;SMC &gt; scale through VARs</a:t>
                      </a:r>
                    </a:p>
                    <a:p>
                      <a:r>
                        <a:rPr lang="en-US" sz="1000"/>
                        <a:t>&lt;CSP&gt; Tier 2 CSP revenue attainment</a:t>
                      </a:r>
                    </a:p>
                    <a:p>
                      <a:r>
                        <a:rPr lang="en-US" sz="1000"/>
                        <a:t>&lt;PS&amp;P&gt; To partner comms</a:t>
                      </a:r>
                      <a:endParaRPr lang="en-US" sz="1000" dirty="0"/>
                    </a:p>
                  </a:txBody>
                  <a:tcPr/>
                </a:tc>
                <a:tc>
                  <a:txBody>
                    <a:bodyPr/>
                    <a:lstStyle/>
                    <a:p>
                      <a:r>
                        <a:rPr lang="en-US" sz="1000"/>
                        <a:t>&lt;Readiness&gt; Disti/VAR enablement </a:t>
                      </a:r>
                      <a:endParaRPr lang="en-US" sz="1000" dirty="0"/>
                    </a:p>
                  </a:txBody>
                  <a:tcPr/>
                </a:tc>
                <a:tc>
                  <a:txBody>
                    <a:bodyPr/>
                    <a:lstStyle/>
                    <a:p>
                      <a:endParaRPr lang="en-US" sz="1000" dirty="0"/>
                    </a:p>
                  </a:txBody>
                  <a:tcPr/>
                </a:tc>
                <a:tc>
                  <a:txBody>
                    <a:bodyPr/>
                    <a:lstStyle/>
                    <a:p>
                      <a:endParaRPr lang="en-US" sz="1000" dirty="0"/>
                    </a:p>
                  </a:txBody>
                  <a:tcPr/>
                </a:tc>
                <a:tc>
                  <a:txBody>
                    <a:bodyPr/>
                    <a:lstStyle/>
                    <a:p>
                      <a:endParaRPr lang="en-US" sz="1000" dirty="0"/>
                    </a:p>
                  </a:txBody>
                  <a:tcPr/>
                </a:tc>
                <a:tc>
                  <a:txBody>
                    <a:bodyPr/>
                    <a:lstStyle/>
                    <a:p>
                      <a:r>
                        <a:rPr lang="en-US" sz="1000"/>
                        <a:t>WW Marketo engine for demand generation</a:t>
                      </a:r>
                      <a:endParaRPr lang="en-US" sz="1000" dirty="0"/>
                    </a:p>
                  </a:txBody>
                  <a:tcPr/>
                </a:tc>
                <a:extLst>
                  <a:ext uri="{0D108BD9-81ED-4DB2-BD59-A6C34878D82A}">
                    <a16:rowId xmlns:a16="http://schemas.microsoft.com/office/drawing/2014/main" val="2062296361"/>
                  </a:ext>
                </a:extLst>
              </a:tr>
              <a:tr h="303917">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extLst>
                  <a:ext uri="{0D108BD9-81ED-4DB2-BD59-A6C34878D82A}">
                    <a16:rowId xmlns:a16="http://schemas.microsoft.com/office/drawing/2014/main" val="2779641844"/>
                  </a:ext>
                </a:extLst>
              </a:tr>
              <a:tr h="303917">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tc>
                  <a:txBody>
                    <a:bodyPr/>
                    <a:lstStyle/>
                    <a:p>
                      <a:endParaRPr lang="en-US" sz="1200"/>
                    </a:p>
                  </a:txBody>
                  <a:tcPr/>
                </a:tc>
                <a:extLst>
                  <a:ext uri="{0D108BD9-81ED-4DB2-BD59-A6C34878D82A}">
                    <a16:rowId xmlns:a16="http://schemas.microsoft.com/office/drawing/2014/main" val="2717451647"/>
                  </a:ext>
                </a:extLst>
              </a:tr>
            </a:tbl>
          </a:graphicData>
        </a:graphic>
      </p:graphicFrame>
      <p:sp>
        <p:nvSpPr>
          <p:cNvPr id="4" name="Title 1">
            <a:extLst>
              <a:ext uri="{FF2B5EF4-FFF2-40B4-BE49-F238E27FC236}">
                <a16:creationId xmlns:a16="http://schemas.microsoft.com/office/drawing/2014/main" id="{88969428-05D7-475F-9059-9C5DC0A37D1B}"/>
              </a:ext>
            </a:extLst>
          </p:cNvPr>
          <p:cNvSpPr txBox="1">
            <a:spLocks/>
          </p:cNvSpPr>
          <p:nvPr/>
        </p:nvSpPr>
        <p:spPr>
          <a:xfrm>
            <a:off x="171560" y="0"/>
            <a:ext cx="1165584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000" b="0" kern="1200" cap="none" spc="-100" baseline="0" dirty="0" smtClean="0">
                <a:ln w="3175">
                  <a:noFill/>
                </a:ln>
                <a:solidFill>
                  <a:schemeClr val="tx1"/>
                </a:soli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100" normalizeH="0" baseline="0" noProof="0">
                <a:ln w="3175">
                  <a:noFill/>
                </a:ln>
                <a:solidFill>
                  <a:srgbClr val="353535"/>
                </a:solidFill>
                <a:effectLst/>
                <a:uLnTx/>
                <a:uFillTx/>
                <a:latin typeface="Segoe UI Light"/>
                <a:ea typeface="+mn-ea"/>
                <a:cs typeface="Segoe UI" pitchFamily="34" charset="0"/>
              </a:rPr>
              <a:t>Dependencies</a:t>
            </a:r>
          </a:p>
        </p:txBody>
      </p:sp>
    </p:spTree>
    <p:extLst>
      <p:ext uri="{BB962C8B-B14F-4D97-AF65-F5344CB8AC3E}">
        <p14:creationId xmlns:p14="http://schemas.microsoft.com/office/powerpoint/2010/main" val="12134993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8969428-05D7-475F-9059-9C5DC0A37D1B}"/>
              </a:ext>
            </a:extLst>
          </p:cNvPr>
          <p:cNvSpPr txBox="1">
            <a:spLocks/>
          </p:cNvSpPr>
          <p:nvPr/>
        </p:nvSpPr>
        <p:spPr>
          <a:xfrm>
            <a:off x="171560" y="0"/>
            <a:ext cx="1165584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000" b="0" kern="1200" cap="none" spc="-100" baseline="0" dirty="0" smtClean="0">
                <a:ln w="3175">
                  <a:noFill/>
                </a:ln>
                <a:solidFill>
                  <a:schemeClr val="tx1"/>
                </a:soli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100" normalizeH="0" baseline="0" noProof="0">
                <a:ln w="3175">
                  <a:noFill/>
                </a:ln>
                <a:solidFill>
                  <a:srgbClr val="353535"/>
                </a:solidFill>
                <a:effectLst/>
                <a:uLnTx/>
                <a:uFillTx/>
                <a:latin typeface="Segoe UI Light"/>
                <a:ea typeface="+mn-ea"/>
                <a:cs typeface="Segoe UI" pitchFamily="34" charset="0"/>
              </a:rPr>
              <a:t>Dependencies</a:t>
            </a:r>
          </a:p>
        </p:txBody>
      </p:sp>
      <p:graphicFrame>
        <p:nvGraphicFramePr>
          <p:cNvPr id="5" name="Table 4">
            <a:extLst>
              <a:ext uri="{FF2B5EF4-FFF2-40B4-BE49-F238E27FC236}">
                <a16:creationId xmlns:a16="http://schemas.microsoft.com/office/drawing/2014/main" id="{7762BE5C-62DA-40A0-8573-1BE4D5D1D97D}"/>
              </a:ext>
            </a:extLst>
          </p:cNvPr>
          <p:cNvGraphicFramePr>
            <a:graphicFrameLocks noGrp="1"/>
          </p:cNvGraphicFramePr>
          <p:nvPr>
            <p:extLst>
              <p:ext uri="{D42A27DB-BD31-4B8C-83A1-F6EECF244321}">
                <p14:modId xmlns:p14="http://schemas.microsoft.com/office/powerpoint/2010/main" val="3949391659"/>
              </p:ext>
            </p:extLst>
          </p:nvPr>
        </p:nvGraphicFramePr>
        <p:xfrm>
          <a:off x="352420" y="1021290"/>
          <a:ext cx="11487161" cy="2651760"/>
        </p:xfrm>
        <a:graphic>
          <a:graphicData uri="http://schemas.openxmlformats.org/drawingml/2006/table">
            <a:tbl>
              <a:tblPr firstRow="1" bandRow="1">
                <a:tableStyleId>{5C22544A-7EE6-4342-B048-85BDC9FD1C3A}</a:tableStyleId>
              </a:tblPr>
              <a:tblGrid>
                <a:gridCol w="1589939">
                  <a:extLst>
                    <a:ext uri="{9D8B030D-6E8A-4147-A177-3AD203B41FA5}">
                      <a16:colId xmlns:a16="http://schemas.microsoft.com/office/drawing/2014/main" val="2842343206"/>
                    </a:ext>
                  </a:extLst>
                </a:gridCol>
                <a:gridCol w="1649537">
                  <a:extLst>
                    <a:ext uri="{9D8B030D-6E8A-4147-A177-3AD203B41FA5}">
                      <a16:colId xmlns:a16="http://schemas.microsoft.com/office/drawing/2014/main" val="1838213172"/>
                    </a:ext>
                  </a:extLst>
                </a:gridCol>
                <a:gridCol w="1649537">
                  <a:extLst>
                    <a:ext uri="{9D8B030D-6E8A-4147-A177-3AD203B41FA5}">
                      <a16:colId xmlns:a16="http://schemas.microsoft.com/office/drawing/2014/main" val="3016724488"/>
                    </a:ext>
                  </a:extLst>
                </a:gridCol>
                <a:gridCol w="1649537">
                  <a:extLst>
                    <a:ext uri="{9D8B030D-6E8A-4147-A177-3AD203B41FA5}">
                      <a16:colId xmlns:a16="http://schemas.microsoft.com/office/drawing/2014/main" val="2912884761"/>
                    </a:ext>
                  </a:extLst>
                </a:gridCol>
                <a:gridCol w="1649537">
                  <a:extLst>
                    <a:ext uri="{9D8B030D-6E8A-4147-A177-3AD203B41FA5}">
                      <a16:colId xmlns:a16="http://schemas.microsoft.com/office/drawing/2014/main" val="3423821616"/>
                    </a:ext>
                  </a:extLst>
                </a:gridCol>
                <a:gridCol w="1649537">
                  <a:extLst>
                    <a:ext uri="{9D8B030D-6E8A-4147-A177-3AD203B41FA5}">
                      <a16:colId xmlns:a16="http://schemas.microsoft.com/office/drawing/2014/main" val="1953848705"/>
                    </a:ext>
                  </a:extLst>
                </a:gridCol>
                <a:gridCol w="1649537">
                  <a:extLst>
                    <a:ext uri="{9D8B030D-6E8A-4147-A177-3AD203B41FA5}">
                      <a16:colId xmlns:a16="http://schemas.microsoft.com/office/drawing/2014/main" val="2001027927"/>
                    </a:ext>
                  </a:extLst>
                </a:gridCol>
              </a:tblGrid>
              <a:tr h="365760">
                <a:tc>
                  <a:txBody>
                    <a:bodyPr/>
                    <a:lstStyle/>
                    <a:p>
                      <a:r>
                        <a:rPr lang="en-US" sz="1100" dirty="0">
                          <a:latin typeface="+mn-lt"/>
                          <a:cs typeface="Segoe UI" panose="020B0502040204020203" pitchFamily="34" charset="0"/>
                        </a:rPr>
                        <a:t>Program (US)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r>
                        <a:rPr lang="en-US" sz="1100" dirty="0">
                          <a:latin typeface="+mn-lt"/>
                          <a:cs typeface="Segoe UI" panose="020B0502040204020203" pitchFamily="34" charset="0"/>
                        </a:rPr>
                        <a:t>Gretchen O’Hara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r>
                        <a:rPr lang="en-US" sz="1100" dirty="0">
                          <a:latin typeface="+mn-lt"/>
                          <a:cs typeface="Segoe UI" panose="020B0502040204020203" pitchFamily="34" charset="0"/>
                        </a:rPr>
                        <a:t>David Smith &amp; Casey McGee (Build)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r>
                        <a:rPr lang="en-US" sz="1100" dirty="0">
                          <a:latin typeface="+mn-lt"/>
                          <a:cs typeface="Segoe UI" panose="020B0502040204020203" pitchFamily="34" charset="0"/>
                        </a:rPr>
                        <a:t>Karen Del Vescovo (Sell)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r>
                        <a:rPr lang="en-US" sz="1100" dirty="0">
                          <a:latin typeface="+mn-lt"/>
                          <a:cs typeface="Segoe UI" panose="020B0502040204020203" pitchFamily="34" charset="0"/>
                        </a:rPr>
                        <a:t>Scott Emigh (Build)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r>
                        <a:rPr lang="en-US" sz="1100" dirty="0">
                          <a:latin typeface="+mn-lt"/>
                          <a:cs typeface="Segoe UI" panose="020B0502040204020203" pitchFamily="34" charset="0"/>
                        </a:rPr>
                        <a:t>M&amp;O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r>
                        <a:rPr lang="en-US" sz="1100" dirty="0">
                          <a:latin typeface="+mn-lt"/>
                          <a:cs typeface="Segoe UI" panose="020B0502040204020203" pitchFamily="34" charset="0"/>
                        </a:rPr>
                        <a:t>David Willis &amp; Allison Watson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extLst>
                  <a:ext uri="{0D108BD9-81ED-4DB2-BD59-A6C34878D82A}">
                    <a16:rowId xmlns:a16="http://schemas.microsoft.com/office/drawing/2014/main" val="62359194"/>
                  </a:ext>
                </a:extLst>
              </a:tr>
              <a:tr h="8543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a:latin typeface="+mn-lt"/>
                          <a:cs typeface="Segoe UI" panose="020B0502040204020203" pitchFamily="34" charset="0"/>
                        </a:rPr>
                        <a:t>Local Accelerators, Profitability, &amp; PIE Investments (POC, Campaigns, Assessments, and Workshops)</a:t>
                      </a:r>
                      <a:endParaRPr lang="en-US" sz="1000" b="0" dirty="0">
                        <a:latin typeface="+mn-lt"/>
                        <a:cs typeface="Segoe UI"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Knowledge base of programs (L100) in order to articulate value</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Report out on key scorecard metrics</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MBR inclusion</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PIE operational support</a:t>
                      </a:r>
                      <a:endParaRPr lang="en-US" sz="1000" kern="1200" noProof="0" dirty="0">
                        <a:solidFill>
                          <a:schemeClr val="dk1"/>
                        </a:solidFill>
                        <a:latin typeface="+mn-lt"/>
                        <a:ea typeface="+mn-ea"/>
                        <a:cs typeface="Segoe UI"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a:latin typeface="+mn-lt"/>
                          <a:cs typeface="Segoe UI" panose="020B0502040204020203" pitchFamily="34" charset="0"/>
                        </a:rPr>
                        <a:t>Deep knowledge base of programs (L100, L200) to ensure utilization of the right programs and drive business impact to align to business priorities</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a:latin typeface="+mn-lt"/>
                          <a:cs typeface="Segoe UI" panose="020B0502040204020203" pitchFamily="34" charset="0"/>
                        </a:rPr>
                        <a:t>Provide feedback from org and partners to guide future strategies</a:t>
                      </a:r>
                    </a:p>
                    <a:p>
                      <a:pPr marL="115888" indent="-115888">
                        <a:buFont typeface="Arial" panose="020B0604020202020204" pitchFamily="34" charset="0"/>
                        <a:buChar char="•"/>
                      </a:pPr>
                      <a:r>
                        <a:rPr lang="en-US" sz="1000" dirty="0">
                          <a:latin typeface="+mn-lt"/>
                          <a:cs typeface="Segoe UI" panose="020B0502040204020203" pitchFamily="34" charset="0"/>
                        </a:rPr>
                        <a:t>Support Global escalation process</a:t>
                      </a:r>
                    </a:p>
                    <a:p>
                      <a:pPr marL="115888" indent="-115888">
                        <a:buFont typeface="Arial" panose="020B0604020202020204" pitchFamily="34" charset="0"/>
                        <a:buChar char="•"/>
                      </a:pPr>
                      <a:r>
                        <a:rPr lang="en-US" sz="1000" dirty="0">
                          <a:latin typeface="+mn-lt"/>
                          <a:cs typeface="Segoe UI" panose="020B0502040204020203" pitchFamily="34" charset="0"/>
                        </a:rPr>
                        <a:t>Partnership in driving utilization  of the programs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Knowledge base of programs (L100)</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latin typeface="+mn-lt"/>
                          <a:cs typeface="Segoe UI" panose="020B0502040204020203" pitchFamily="34" charset="0"/>
                        </a:rPr>
                        <a:t>Evangelize incentives, provide feedback from org &amp; Partner</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a:latin typeface="+mn-lt"/>
                          <a:cs typeface="Segoe UI" panose="020B0502040204020203" pitchFamily="34" charset="0"/>
                        </a:rPr>
                        <a:t>Partnership in driving utilization  of the programs</a:t>
                      </a:r>
                      <a:endParaRPr lang="en-US" sz="1000" dirty="0">
                        <a:latin typeface="+mn-lt"/>
                        <a:cs typeface="Segoe UI"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Knowledge base of programs (Recruit Motion L100)</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a:solidFill>
                            <a:schemeClr val="dk1"/>
                          </a:solidFill>
                          <a:latin typeface="+mn-lt"/>
                          <a:ea typeface="+mn-ea"/>
                          <a:cs typeface="Segoe UI" panose="020B0502040204020203" pitchFamily="34" charset="0"/>
                        </a:rPr>
                        <a:t>Evangelize incentives, provide feedback from org &amp; Partner</a:t>
                      </a:r>
                      <a:endParaRPr lang="en-US" sz="1000" kern="1200" dirty="0">
                        <a:solidFill>
                          <a:schemeClr val="dk1"/>
                        </a:solidFill>
                        <a:latin typeface="+mn-lt"/>
                        <a:ea typeface="+mn-ea"/>
                        <a:cs typeface="Segoe UI"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Knowledge base of programs (L100)</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Active involvement Partner Incentive/Investment Governance Council</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Share business insights proactively on existing Partner Investments</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Deliver WW BG Strategy and Offers to enable a US Holistic View</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Funding for breadth Partners through PIE</a:t>
                      </a:r>
                      <a:endParaRPr lang="en-US" sz="1000" kern="1200" noProof="0" dirty="0">
                        <a:solidFill>
                          <a:schemeClr val="dk1"/>
                        </a:solidFill>
                        <a:latin typeface="+mn-lt"/>
                        <a:ea typeface="+mn-ea"/>
                        <a:cs typeface="Segoe UI"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Priority alignment</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Sign-off on Local Accelerator start/stop/keep</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Quarterly touch point</a:t>
                      </a:r>
                      <a:endParaRPr lang="en-US" sz="1000" kern="1200" noProof="0" dirty="0">
                        <a:solidFill>
                          <a:schemeClr val="dk1"/>
                        </a:solidFill>
                        <a:latin typeface="+mn-lt"/>
                        <a:ea typeface="+mn-ea"/>
                        <a:cs typeface="Segoe UI"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624539"/>
                  </a:ext>
                </a:extLst>
              </a:tr>
            </a:tbl>
          </a:graphicData>
        </a:graphic>
      </p:graphicFrame>
      <p:sp>
        <p:nvSpPr>
          <p:cNvPr id="6" name="Rectangle 5">
            <a:extLst>
              <a:ext uri="{FF2B5EF4-FFF2-40B4-BE49-F238E27FC236}">
                <a16:creationId xmlns:a16="http://schemas.microsoft.com/office/drawing/2014/main" id="{61930147-0B89-414E-9023-8390BD30CE41}"/>
              </a:ext>
            </a:extLst>
          </p:cNvPr>
          <p:cNvSpPr/>
          <p:nvPr/>
        </p:nvSpPr>
        <p:spPr>
          <a:xfrm>
            <a:off x="352421" y="5758810"/>
            <a:ext cx="11487158" cy="6400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b="1" dirty="0">
                <a:solidFill>
                  <a:schemeClr val="tx1"/>
                </a:solidFill>
                <a:latin typeface="Segoe UI" panose="020B0502040204020203" pitchFamily="34" charset="0"/>
                <a:cs typeface="Segoe UI" panose="020B0502040204020203" pitchFamily="34" charset="0"/>
              </a:rPr>
              <a:t>L100 – </a:t>
            </a:r>
            <a:r>
              <a:rPr lang="en-US" sz="1000" dirty="0">
                <a:solidFill>
                  <a:schemeClr val="tx1"/>
                </a:solidFill>
                <a:latin typeface="Segoe UI" panose="020B0502040204020203" pitchFamily="34" charset="0"/>
                <a:cs typeface="Segoe UI" panose="020B0502040204020203" pitchFamily="34" charset="0"/>
              </a:rPr>
              <a:t>High level understanding of programs and offers that reach our Partners</a:t>
            </a:r>
          </a:p>
          <a:p>
            <a:r>
              <a:rPr lang="en-US" sz="1000" b="1" dirty="0">
                <a:solidFill>
                  <a:schemeClr val="tx1"/>
                </a:solidFill>
                <a:latin typeface="Segoe UI" panose="020B0502040204020203" pitchFamily="34" charset="0"/>
                <a:cs typeface="Segoe UI" panose="020B0502040204020203" pitchFamily="34" charset="0"/>
              </a:rPr>
              <a:t>L200 – </a:t>
            </a:r>
            <a:r>
              <a:rPr lang="en-US" sz="1000" dirty="0">
                <a:solidFill>
                  <a:schemeClr val="tx1"/>
                </a:solidFill>
                <a:latin typeface="Segoe UI" panose="020B0502040204020203" pitchFamily="34" charset="0"/>
                <a:cs typeface="Segoe UI" panose="020B0502040204020203" pitchFamily="34" charset="0"/>
              </a:rPr>
              <a:t>Strong understanding with in-depth knowledge able to provide information on the program description, purpose, and audience</a:t>
            </a:r>
          </a:p>
          <a:p>
            <a:r>
              <a:rPr lang="en-US" sz="1000" b="1" dirty="0">
                <a:solidFill>
                  <a:schemeClr val="tx1"/>
                </a:solidFill>
                <a:latin typeface="Segoe UI" panose="020B0502040204020203" pitchFamily="34" charset="0"/>
                <a:cs typeface="Segoe UI" panose="020B0502040204020203" pitchFamily="34" charset="0"/>
              </a:rPr>
              <a:t>SME – </a:t>
            </a:r>
            <a:r>
              <a:rPr lang="en-US" sz="1000" dirty="0">
                <a:solidFill>
                  <a:schemeClr val="tx1"/>
                </a:solidFill>
                <a:latin typeface="Segoe UI" panose="020B0502040204020203" pitchFamily="34" charset="0"/>
                <a:cs typeface="Segoe UI" panose="020B0502040204020203" pitchFamily="34" charset="0"/>
              </a:rPr>
              <a:t>Subject matter expert on programs able to direct Partners and Sellers to appropriate incentives and investments available to them</a:t>
            </a:r>
          </a:p>
        </p:txBody>
      </p:sp>
      <p:graphicFrame>
        <p:nvGraphicFramePr>
          <p:cNvPr id="7" name="Table 6">
            <a:extLst>
              <a:ext uri="{FF2B5EF4-FFF2-40B4-BE49-F238E27FC236}">
                <a16:creationId xmlns:a16="http://schemas.microsoft.com/office/drawing/2014/main" id="{0DED8B8E-155C-41EF-BC14-9FAFE0C7C99E}"/>
              </a:ext>
            </a:extLst>
          </p:cNvPr>
          <p:cNvGraphicFramePr>
            <a:graphicFrameLocks noGrp="1"/>
          </p:cNvGraphicFramePr>
          <p:nvPr>
            <p:extLst>
              <p:ext uri="{D42A27DB-BD31-4B8C-83A1-F6EECF244321}">
                <p14:modId xmlns:p14="http://schemas.microsoft.com/office/powerpoint/2010/main" val="3833202379"/>
              </p:ext>
            </p:extLst>
          </p:nvPr>
        </p:nvGraphicFramePr>
        <p:xfrm>
          <a:off x="356816" y="4210041"/>
          <a:ext cx="11470584" cy="1371600"/>
        </p:xfrm>
        <a:graphic>
          <a:graphicData uri="http://schemas.openxmlformats.org/drawingml/2006/table">
            <a:tbl>
              <a:tblPr firstRow="1" bandRow="1">
                <a:tableStyleId>{5C22544A-7EE6-4342-B048-85BDC9FD1C3A}</a:tableStyleId>
              </a:tblPr>
              <a:tblGrid>
                <a:gridCol w="1590939">
                  <a:extLst>
                    <a:ext uri="{9D8B030D-6E8A-4147-A177-3AD203B41FA5}">
                      <a16:colId xmlns:a16="http://schemas.microsoft.com/office/drawing/2014/main" val="2842343206"/>
                    </a:ext>
                  </a:extLst>
                </a:gridCol>
                <a:gridCol w="3293215">
                  <a:extLst>
                    <a:ext uri="{9D8B030D-6E8A-4147-A177-3AD203B41FA5}">
                      <a16:colId xmlns:a16="http://schemas.microsoft.com/office/drawing/2014/main" val="3927645716"/>
                    </a:ext>
                  </a:extLst>
                </a:gridCol>
                <a:gridCol w="3293215">
                  <a:extLst>
                    <a:ext uri="{9D8B030D-6E8A-4147-A177-3AD203B41FA5}">
                      <a16:colId xmlns:a16="http://schemas.microsoft.com/office/drawing/2014/main" val="4244929661"/>
                    </a:ext>
                  </a:extLst>
                </a:gridCol>
                <a:gridCol w="3293215">
                  <a:extLst>
                    <a:ext uri="{9D8B030D-6E8A-4147-A177-3AD203B41FA5}">
                      <a16:colId xmlns:a16="http://schemas.microsoft.com/office/drawing/2014/main" val="2781162781"/>
                    </a:ext>
                  </a:extLst>
                </a:gridCol>
              </a:tblGrid>
              <a:tr h="365760">
                <a:tc>
                  <a:txBody>
                    <a:bodyPr/>
                    <a:lstStyle/>
                    <a:p>
                      <a:r>
                        <a:rPr lang="en-US" sz="1100" dirty="0">
                          <a:latin typeface="+mn-lt"/>
                          <a:cs typeface="Segoe UI" panose="020B0502040204020203" pitchFamily="34" charset="0"/>
                        </a:rPr>
                        <a:t>Program (Global)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r>
                        <a:rPr lang="en-US" sz="1100" dirty="0">
                          <a:latin typeface="+mn-lt"/>
                          <a:cs typeface="Segoe UI" panose="020B0502040204020203" pitchFamily="34" charset="0"/>
                        </a:rPr>
                        <a:t>UST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r>
                        <a:rPr lang="en-US" sz="1100" dirty="0">
                          <a:latin typeface="+mn-lt"/>
                          <a:cs typeface="Segoe UI" panose="020B0502040204020203" pitchFamily="34" charset="0"/>
                        </a:rPr>
                        <a:t>Operations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r>
                        <a:rPr lang="en-US" sz="1100" dirty="0">
                          <a:latin typeface="+mn-lt"/>
                          <a:cs typeface="Segoe UI" panose="020B0502040204020203" pitchFamily="34" charset="0"/>
                        </a:rPr>
                        <a:t>WW OCP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extLst>
                  <a:ext uri="{0D108BD9-81ED-4DB2-BD59-A6C34878D82A}">
                    <a16:rowId xmlns:a16="http://schemas.microsoft.com/office/drawing/2014/main" val="62359194"/>
                  </a:ext>
                </a:extLst>
              </a:tr>
              <a:tr h="8543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a:latin typeface="+mn-lt"/>
                          <a:cs typeface="Segoe UI" panose="020B0502040204020203" pitchFamily="34" charset="0"/>
                        </a:rPr>
                        <a:t>Global Incentives, Local Accelerators, &amp; Profitability</a:t>
                      </a:r>
                      <a:endParaRPr lang="en-US" sz="1000" b="0" dirty="0">
                        <a:latin typeface="+mn-lt"/>
                        <a:cs typeface="Segoe UI"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a:solidFill>
                            <a:schemeClr val="dk1"/>
                          </a:solidFill>
                          <a:latin typeface="+mn-lt"/>
                          <a:ea typeface="+mn-ea"/>
                          <a:cs typeface="Segoe UI" panose="020B0502040204020203" pitchFamily="34" charset="0"/>
                        </a:rPr>
                        <a:t>Support Global escalation process</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a:solidFill>
                            <a:schemeClr val="dk1"/>
                          </a:solidFill>
                          <a:latin typeface="+mn-lt"/>
                          <a:ea typeface="+mn-ea"/>
                          <a:cs typeface="Segoe UI" panose="020B0502040204020203" pitchFamily="34" charset="0"/>
                        </a:rPr>
                        <a:t>Payment and reporting systems consolidated to a holistic reporting platform</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a:solidFill>
                            <a:schemeClr val="dk1"/>
                          </a:solidFill>
                          <a:latin typeface="+mn-lt"/>
                          <a:ea typeface="+mn-ea"/>
                          <a:cs typeface="Segoe UI" panose="020B0502040204020203" pitchFamily="34" charset="0"/>
                        </a:rPr>
                        <a:t>Proper implementation of   programmatic guide rules</a:t>
                      </a:r>
                      <a:endParaRPr lang="en-US" sz="1000" kern="1200" dirty="0">
                        <a:solidFill>
                          <a:schemeClr val="dk1"/>
                        </a:solidFill>
                        <a:latin typeface="+mn-lt"/>
                        <a:ea typeface="+mn-ea"/>
                        <a:cs typeface="Segoe UI"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a:solidFill>
                            <a:schemeClr val="dk1"/>
                          </a:solidFill>
                          <a:latin typeface="+mn-lt"/>
                          <a:ea typeface="+mn-ea"/>
                          <a:cs typeface="Segoe UI" panose="020B0502040204020203" pitchFamily="34" charset="0"/>
                        </a:rPr>
                        <a:t>Timely incentive payments to Partners</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a:solidFill>
                            <a:schemeClr val="dk1"/>
                          </a:solidFill>
                          <a:latin typeface="+mn-lt"/>
                          <a:ea typeface="+mn-ea"/>
                          <a:cs typeface="Segoe UI" panose="020B0502040204020203" pitchFamily="34" charset="0"/>
                        </a:rPr>
                        <a:t>Accurate payments aligned to WW OCP programmatic guides</a:t>
                      </a:r>
                    </a:p>
                    <a:p>
                      <a:pPr marL="115888" marR="0" lvl="0" indent="-115888"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a:solidFill>
                            <a:schemeClr val="dk1"/>
                          </a:solidFill>
                          <a:latin typeface="+mn-lt"/>
                          <a:ea typeface="+mn-ea"/>
                          <a:cs typeface="Segoe UI" panose="020B0502040204020203" pitchFamily="34" charset="0"/>
                        </a:rPr>
                        <a:t>Payment compliance</a:t>
                      </a:r>
                      <a:endParaRPr lang="en-US" sz="1000" kern="1200" dirty="0">
                        <a:solidFill>
                          <a:schemeClr val="dk1"/>
                        </a:solidFill>
                        <a:latin typeface="+mn-lt"/>
                        <a:ea typeface="+mn-ea"/>
                        <a:cs typeface="Segoe UI"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mn-lt"/>
                          <a:ea typeface="+mn-ea"/>
                          <a:cs typeface="Segoe UI" panose="020B0502040204020203" pitchFamily="34" charset="0"/>
                        </a:rPr>
                        <a:t>Knowledge base of programs (SME)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mn-lt"/>
                          <a:ea typeface="+mn-ea"/>
                          <a:cs typeface="Segoe UI" panose="020B0502040204020203" pitchFamily="34" charset="0"/>
                        </a:rPr>
                        <a:t>Listen, act on feedback to simplify programs in the US, and drive impact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prstClr val="black"/>
                          </a:solidFill>
                          <a:effectLst/>
                          <a:uLnTx/>
                          <a:uFillTx/>
                          <a:latin typeface="+mn-lt"/>
                          <a:ea typeface="+mn-ea"/>
                          <a:cs typeface="Segoe UI" panose="020B0502040204020203" pitchFamily="34" charset="0"/>
                        </a:rPr>
                        <a:t>Business analytics (Global Budget &amp; ROI Analysis)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noProof="0">
                          <a:solidFill>
                            <a:schemeClr val="dk1"/>
                          </a:solidFill>
                          <a:latin typeface="+mn-lt"/>
                          <a:ea typeface="+mn-ea"/>
                          <a:cs typeface="Segoe UI" panose="020B0502040204020203" pitchFamily="34" charset="0"/>
                        </a:rPr>
                        <a:t>Deliver WW Investment Strategy and Offers to enable a US Holistic View</a:t>
                      </a:r>
                      <a:endParaRPr lang="en-US" sz="1000" kern="1200" noProof="0" dirty="0">
                        <a:solidFill>
                          <a:schemeClr val="dk1"/>
                        </a:solidFill>
                        <a:latin typeface="+mn-lt"/>
                        <a:ea typeface="+mn-ea"/>
                        <a:cs typeface="Segoe UI"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624539"/>
                  </a:ext>
                </a:extLst>
              </a:tr>
            </a:tbl>
          </a:graphicData>
        </a:graphic>
      </p:graphicFrame>
      <p:sp>
        <p:nvSpPr>
          <p:cNvPr id="8" name="Rectangle 7">
            <a:extLst>
              <a:ext uri="{FF2B5EF4-FFF2-40B4-BE49-F238E27FC236}">
                <a16:creationId xmlns:a16="http://schemas.microsoft.com/office/drawing/2014/main" id="{B29E5D48-4D19-499F-9622-9345F6EDA52B}"/>
              </a:ext>
            </a:extLst>
          </p:cNvPr>
          <p:cNvSpPr/>
          <p:nvPr/>
        </p:nvSpPr>
        <p:spPr>
          <a:xfrm>
            <a:off x="361506" y="648394"/>
            <a:ext cx="11667075" cy="3267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mj-lt"/>
                <a:cs typeface="Segoe UI Light" panose="020B0502040204020203" pitchFamily="34" charset="0"/>
              </a:rPr>
              <a:t>US Subsidiary</a:t>
            </a:r>
          </a:p>
        </p:txBody>
      </p:sp>
      <p:sp>
        <p:nvSpPr>
          <p:cNvPr id="9" name="Rectangle 8">
            <a:extLst>
              <a:ext uri="{FF2B5EF4-FFF2-40B4-BE49-F238E27FC236}">
                <a16:creationId xmlns:a16="http://schemas.microsoft.com/office/drawing/2014/main" id="{E1FE0D8A-8A29-400D-8926-8C3405BE16C6}"/>
              </a:ext>
            </a:extLst>
          </p:cNvPr>
          <p:cNvSpPr/>
          <p:nvPr/>
        </p:nvSpPr>
        <p:spPr>
          <a:xfrm>
            <a:off x="352421" y="3794675"/>
            <a:ext cx="11676161" cy="3267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mj-lt"/>
                <a:cs typeface="Segoe UI Light" panose="020B0502040204020203" pitchFamily="34" charset="0"/>
              </a:rPr>
              <a:t>Worldwide</a:t>
            </a:r>
          </a:p>
        </p:txBody>
      </p:sp>
    </p:spTree>
    <p:extLst>
      <p:ext uri="{BB962C8B-B14F-4D97-AF65-F5344CB8AC3E}">
        <p14:creationId xmlns:p14="http://schemas.microsoft.com/office/powerpoint/2010/main" val="28644479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320636A-F471-4A01-A434-32603DF011E7}"/>
              </a:ext>
            </a:extLst>
          </p:cNvPr>
          <p:cNvGraphicFramePr>
            <a:graphicFrameLocks noGrp="1"/>
          </p:cNvGraphicFramePr>
          <p:nvPr>
            <p:extLst>
              <p:ext uri="{D42A27DB-BD31-4B8C-83A1-F6EECF244321}">
                <p14:modId xmlns:p14="http://schemas.microsoft.com/office/powerpoint/2010/main" val="3970169720"/>
              </p:ext>
            </p:extLst>
          </p:nvPr>
        </p:nvGraphicFramePr>
        <p:xfrm>
          <a:off x="335280" y="760217"/>
          <a:ext cx="11614040" cy="3223260"/>
        </p:xfrm>
        <a:graphic>
          <a:graphicData uri="http://schemas.openxmlformats.org/drawingml/2006/table">
            <a:tbl>
              <a:tblPr firstRow="1" bandRow="1">
                <a:tableStyleId>{5940675A-B579-460E-94D1-54222C63F5DA}</a:tableStyleId>
              </a:tblPr>
              <a:tblGrid>
                <a:gridCol w="1656080">
                  <a:extLst>
                    <a:ext uri="{9D8B030D-6E8A-4147-A177-3AD203B41FA5}">
                      <a16:colId xmlns:a16="http://schemas.microsoft.com/office/drawing/2014/main" val="586168966"/>
                    </a:ext>
                  </a:extLst>
                </a:gridCol>
                <a:gridCol w="955040">
                  <a:extLst>
                    <a:ext uri="{9D8B030D-6E8A-4147-A177-3AD203B41FA5}">
                      <a16:colId xmlns:a16="http://schemas.microsoft.com/office/drawing/2014/main" val="604373192"/>
                    </a:ext>
                  </a:extLst>
                </a:gridCol>
                <a:gridCol w="1821191">
                  <a:extLst>
                    <a:ext uri="{9D8B030D-6E8A-4147-A177-3AD203B41FA5}">
                      <a16:colId xmlns:a16="http://schemas.microsoft.com/office/drawing/2014/main" val="2784980528"/>
                    </a:ext>
                  </a:extLst>
                </a:gridCol>
                <a:gridCol w="7181729">
                  <a:extLst>
                    <a:ext uri="{9D8B030D-6E8A-4147-A177-3AD203B41FA5}">
                      <a16:colId xmlns:a16="http://schemas.microsoft.com/office/drawing/2014/main" val="3535625529"/>
                    </a:ext>
                  </a:extLst>
                </a:gridCol>
              </a:tblGrid>
              <a:tr h="397174">
                <a:tc>
                  <a:txBody>
                    <a:bodyPr/>
                    <a:lstStyle/>
                    <a:p>
                      <a:pPr>
                        <a:buNone/>
                      </a:pPr>
                      <a:r>
                        <a:rPr lang="en-US" sz="1200" b="1">
                          <a:solidFill>
                            <a:srgbClr val="FFFFFF"/>
                          </a:solidFill>
                        </a:rPr>
                        <a:t>Program</a:t>
                      </a:r>
                    </a:p>
                  </a:txBody>
                  <a:tcPr>
                    <a:solidFill>
                      <a:srgbClr val="002060"/>
                    </a:solidFill>
                  </a:tcPr>
                </a:tc>
                <a:tc>
                  <a:txBody>
                    <a:bodyPr/>
                    <a:lstStyle/>
                    <a:p>
                      <a:pPr>
                        <a:buNone/>
                      </a:pPr>
                      <a:r>
                        <a:rPr lang="en-US" sz="1200" b="1">
                          <a:solidFill>
                            <a:srgbClr val="FFFFFF"/>
                          </a:solidFill>
                        </a:rPr>
                        <a:t>Degree of Connection (H/M/L)</a:t>
                      </a:r>
                    </a:p>
                  </a:txBody>
                  <a:tcPr>
                    <a:solidFill>
                      <a:srgbClr val="002060"/>
                    </a:solidFill>
                  </a:tcPr>
                </a:tc>
                <a:tc>
                  <a:txBody>
                    <a:bodyPr/>
                    <a:lstStyle/>
                    <a:p>
                      <a:pPr>
                        <a:buNone/>
                      </a:pPr>
                      <a:r>
                        <a:rPr lang="en-US" sz="1200" b="1">
                          <a:solidFill>
                            <a:srgbClr val="FFFFFF"/>
                          </a:solidFill>
                        </a:rPr>
                        <a:t>Which Team does your work connect/plug into</a:t>
                      </a:r>
                    </a:p>
                  </a:txBody>
                  <a:tcPr>
                    <a:solidFill>
                      <a:srgbClr val="002060"/>
                    </a:solidFill>
                  </a:tcPr>
                </a:tc>
                <a:tc>
                  <a:txBody>
                    <a:bodyPr/>
                    <a:lstStyle/>
                    <a:p>
                      <a:pPr>
                        <a:buNone/>
                      </a:pPr>
                      <a:r>
                        <a:rPr lang="en-US" sz="1200" b="1">
                          <a:solidFill>
                            <a:srgbClr val="FFFFFF"/>
                          </a:solidFill>
                        </a:rPr>
                        <a:t>How/ details</a:t>
                      </a:r>
                    </a:p>
                  </a:txBody>
                  <a:tcPr>
                    <a:solidFill>
                      <a:srgbClr val="002060"/>
                    </a:solidFill>
                  </a:tcPr>
                </a:tc>
                <a:extLst>
                  <a:ext uri="{0D108BD9-81ED-4DB2-BD59-A6C34878D82A}">
                    <a16:rowId xmlns:a16="http://schemas.microsoft.com/office/drawing/2014/main" val="58082435"/>
                  </a:ext>
                </a:extLst>
              </a:tr>
              <a:tr h="156033">
                <a:tc rowSpan="3">
                  <a:txBody>
                    <a:bodyPr/>
                    <a:lstStyle/>
                    <a:p>
                      <a:pPr>
                        <a:buNone/>
                      </a:pPr>
                      <a:r>
                        <a:rPr lang="en-US" sz="1050"/>
                        <a:t>Cloud Ready</a:t>
                      </a:r>
                      <a:endParaRPr lang="en-US" sz="1050" dirty="0"/>
                    </a:p>
                  </a:txBody>
                  <a:tcPr/>
                </a:tc>
                <a:tc>
                  <a:txBody>
                    <a:bodyPr/>
                    <a:lstStyle/>
                    <a:p>
                      <a:pPr>
                        <a:buNone/>
                      </a:pPr>
                      <a:r>
                        <a:rPr lang="en-US" sz="1050"/>
                        <a:t>H</a:t>
                      </a:r>
                    </a:p>
                  </a:txBody>
                  <a:tcPr/>
                </a:tc>
                <a:tc>
                  <a:txBody>
                    <a:bodyPr/>
                    <a:lstStyle/>
                    <a:p>
                      <a:pPr>
                        <a:buNone/>
                      </a:pPr>
                      <a:r>
                        <a:rPr lang="en-US" sz="1050"/>
                        <a:t>GTM CSP team</a:t>
                      </a:r>
                      <a:endParaRPr lang="en-US" sz="1050" dirty="0"/>
                    </a:p>
                  </a:txBody>
                  <a:tcPr/>
                </a:tc>
                <a:tc>
                  <a:txBody>
                    <a:bodyPr/>
                    <a:lstStyle/>
                    <a:p>
                      <a:pPr>
                        <a:buNone/>
                      </a:pPr>
                      <a:r>
                        <a:rPr lang="en-US" sz="1050"/>
                        <a:t>Drives  ~20% of CSP Revenue target</a:t>
                      </a:r>
                      <a:endParaRPr lang="en-US" sz="1050" dirty="0"/>
                    </a:p>
                  </a:txBody>
                  <a:tcPr/>
                </a:tc>
                <a:extLst>
                  <a:ext uri="{0D108BD9-81ED-4DB2-BD59-A6C34878D82A}">
                    <a16:rowId xmlns:a16="http://schemas.microsoft.com/office/drawing/2014/main" val="5143450"/>
                  </a:ext>
                </a:extLst>
              </a:tr>
              <a:tr h="156033">
                <a:tc vMerge="1">
                  <a:txBody>
                    <a:bodyPr/>
                    <a:lstStyle/>
                    <a:p>
                      <a:endParaRPr lang="en-US"/>
                    </a:p>
                  </a:txBody>
                  <a:tcPr/>
                </a:tc>
                <a:tc>
                  <a:txBody>
                    <a:bodyPr/>
                    <a:lstStyle/>
                    <a:p>
                      <a:pPr>
                        <a:buNone/>
                      </a:pPr>
                      <a:r>
                        <a:rPr lang="en-US" sz="1050"/>
                        <a:t>H</a:t>
                      </a:r>
                    </a:p>
                  </a:txBody>
                  <a:tcPr/>
                </a:tc>
                <a:tc>
                  <a:txBody>
                    <a:bodyPr/>
                    <a:lstStyle/>
                    <a:p>
                      <a:pPr>
                        <a:buNone/>
                      </a:pPr>
                      <a:r>
                        <a:rPr lang="en-US" sz="1050"/>
                        <a:t>GTM PS&amp;P Communications</a:t>
                      </a:r>
                      <a:endParaRPr lang="en-US" sz="1050" dirty="0"/>
                    </a:p>
                  </a:txBody>
                  <a:tcPr/>
                </a:tc>
                <a:tc>
                  <a:txBody>
                    <a:bodyPr/>
                    <a:lstStyle/>
                    <a:p>
                      <a:pPr>
                        <a:buNone/>
                      </a:pPr>
                      <a:r>
                        <a:rPr lang="en-US" sz="1050"/>
                        <a:t>Socket to amplify/provide updates on Cloud Ready</a:t>
                      </a:r>
                    </a:p>
                  </a:txBody>
                  <a:tcPr/>
                </a:tc>
                <a:extLst>
                  <a:ext uri="{0D108BD9-81ED-4DB2-BD59-A6C34878D82A}">
                    <a16:rowId xmlns:a16="http://schemas.microsoft.com/office/drawing/2014/main" val="3699540893"/>
                  </a:ext>
                </a:extLst>
              </a:tr>
              <a:tr h="156033">
                <a:tc vMerge="1">
                  <a:txBody>
                    <a:bodyPr/>
                    <a:lstStyle/>
                    <a:p>
                      <a:endParaRPr lang="en-US"/>
                    </a:p>
                  </a:txBody>
                  <a:tcPr/>
                </a:tc>
                <a:tc>
                  <a:txBody>
                    <a:bodyPr/>
                    <a:lstStyle/>
                    <a:p>
                      <a:r>
                        <a:rPr lang="en-US" sz="1050"/>
                        <a:t>M</a:t>
                      </a:r>
                      <a:endParaRPr lang="en-US" sz="1050" dirty="0"/>
                    </a:p>
                  </a:txBody>
                  <a:tcPr/>
                </a:tc>
                <a:tc>
                  <a:txBody>
                    <a:bodyPr/>
                    <a:lstStyle/>
                    <a:p>
                      <a:r>
                        <a:rPr lang="en-US" sz="1050"/>
                        <a:t>GTM SMC team</a:t>
                      </a:r>
                      <a:endParaRPr lang="en-US" sz="1050" dirty="0"/>
                    </a:p>
                  </a:txBody>
                  <a:tcPr/>
                </a:tc>
                <a:tc>
                  <a:txBody>
                    <a:bodyPr/>
                    <a:lstStyle/>
                    <a:p>
                      <a:r>
                        <a:rPr lang="en-US" sz="1050"/>
                        <a:t>Scale through disti enablement programs to reach VARs/Resellers</a:t>
                      </a:r>
                    </a:p>
                  </a:txBody>
                  <a:tcPr/>
                </a:tc>
                <a:extLst>
                  <a:ext uri="{0D108BD9-81ED-4DB2-BD59-A6C34878D82A}">
                    <a16:rowId xmlns:a16="http://schemas.microsoft.com/office/drawing/2014/main" val="3233187605"/>
                  </a:ext>
                </a:extLst>
              </a:tr>
              <a:tr h="170217">
                <a:tc rowSpan="3">
                  <a:txBody>
                    <a:bodyPr/>
                    <a:lstStyle/>
                    <a:p>
                      <a:pPr>
                        <a:buNone/>
                      </a:pPr>
                      <a:r>
                        <a:rPr lang="en-US" sz="1200"/>
                        <a:t>P-Seller</a:t>
                      </a:r>
                    </a:p>
                  </a:txBody>
                  <a:tcPr anchor="ctr"/>
                </a:tc>
                <a:tc>
                  <a:txBody>
                    <a:bodyPr/>
                    <a:lstStyle/>
                    <a:p>
                      <a:pPr>
                        <a:buNone/>
                      </a:pPr>
                      <a:r>
                        <a:rPr lang="en-US" sz="1200"/>
                        <a:t>H</a:t>
                      </a:r>
                    </a:p>
                  </a:txBody>
                  <a:tcPr/>
                </a:tc>
                <a:tc>
                  <a:txBody>
                    <a:bodyPr/>
                    <a:lstStyle/>
                    <a:p>
                      <a:pPr>
                        <a:buNone/>
                      </a:pPr>
                      <a:r>
                        <a:rPr lang="en-US" sz="1200"/>
                        <a:t>Sell With</a:t>
                      </a:r>
                    </a:p>
                  </a:txBody>
                  <a:tcPr/>
                </a:tc>
                <a:tc>
                  <a:txBody>
                    <a:bodyPr/>
                    <a:lstStyle/>
                    <a:p>
                      <a:pPr>
                        <a:buNone/>
                      </a:pPr>
                      <a:r>
                        <a:rPr lang="en-US" sz="1200"/>
                        <a:t>TCMs utilize P-Sellers to bring into opportunities</a:t>
                      </a:r>
                    </a:p>
                  </a:txBody>
                  <a:tcPr/>
                </a:tc>
                <a:extLst>
                  <a:ext uri="{0D108BD9-81ED-4DB2-BD59-A6C34878D82A}">
                    <a16:rowId xmlns:a16="http://schemas.microsoft.com/office/drawing/2014/main" val="379593854"/>
                  </a:ext>
                </a:extLst>
              </a:tr>
              <a:tr h="170217">
                <a:tc vMerge="1">
                  <a:txBody>
                    <a:bodyPr/>
                    <a:lstStyle/>
                    <a:p>
                      <a:endParaRPr lang="en-US"/>
                    </a:p>
                  </a:txBody>
                  <a:tcPr/>
                </a:tc>
                <a:tc>
                  <a:txBody>
                    <a:bodyPr/>
                    <a:lstStyle/>
                    <a:p>
                      <a:pPr>
                        <a:buNone/>
                      </a:pPr>
                      <a:r>
                        <a:rPr lang="en-US" sz="1200"/>
                        <a:t>M</a:t>
                      </a:r>
                    </a:p>
                  </a:txBody>
                  <a:tcPr/>
                </a:tc>
                <a:tc>
                  <a:txBody>
                    <a:bodyPr/>
                    <a:lstStyle/>
                    <a:p>
                      <a:pPr>
                        <a:buNone/>
                      </a:pPr>
                      <a:r>
                        <a:rPr lang="en-US" sz="1200"/>
                        <a:t>Build With</a:t>
                      </a:r>
                    </a:p>
                  </a:txBody>
                  <a:tcPr/>
                </a:tc>
                <a:tc>
                  <a:txBody>
                    <a:bodyPr/>
                    <a:lstStyle/>
                    <a:p>
                      <a:pPr>
                        <a:buNone/>
                      </a:pPr>
                      <a:r>
                        <a:rPr lang="en-US" sz="1200"/>
                        <a:t>PDMs build their partners to  add/increase the right number of P-Sellers at their partner organization</a:t>
                      </a:r>
                    </a:p>
                  </a:txBody>
                  <a:tcPr/>
                </a:tc>
                <a:extLst>
                  <a:ext uri="{0D108BD9-81ED-4DB2-BD59-A6C34878D82A}">
                    <a16:rowId xmlns:a16="http://schemas.microsoft.com/office/drawing/2014/main" val="3042931478"/>
                  </a:ext>
                </a:extLst>
              </a:tr>
              <a:tr h="170217">
                <a:tc vMerge="1">
                  <a:txBody>
                    <a:bodyPr/>
                    <a:lstStyle/>
                    <a:p>
                      <a:endParaRPr lang="en-US"/>
                    </a:p>
                  </a:txBody>
                  <a:tcPr/>
                </a:tc>
                <a:tc>
                  <a:txBody>
                    <a:bodyPr/>
                    <a:lstStyle/>
                    <a:p>
                      <a:pPr>
                        <a:buNone/>
                      </a:pPr>
                      <a:r>
                        <a:rPr lang="en-US" sz="1200"/>
                        <a:t>M</a:t>
                      </a:r>
                    </a:p>
                  </a:txBody>
                  <a:tcPr/>
                </a:tc>
                <a:tc>
                  <a:txBody>
                    <a:bodyPr/>
                    <a:lstStyle/>
                    <a:p>
                      <a:pPr>
                        <a:buNone/>
                      </a:pPr>
                      <a:r>
                        <a:rPr lang="en-US" sz="1200"/>
                        <a:t>Sales Excellence</a:t>
                      </a:r>
                    </a:p>
                  </a:txBody>
                  <a:tcPr/>
                </a:tc>
                <a:tc>
                  <a:txBody>
                    <a:bodyPr/>
                    <a:lstStyle/>
                    <a:p>
                      <a:pPr>
                        <a:buNone/>
                      </a:pPr>
                      <a:r>
                        <a:rPr lang="en-US" sz="1200"/>
                        <a:t>P-Sellers drive the co-sell scorecard that Sales Excellence is responsible for</a:t>
                      </a:r>
                    </a:p>
                  </a:txBody>
                  <a:tcPr/>
                </a:tc>
                <a:extLst>
                  <a:ext uri="{0D108BD9-81ED-4DB2-BD59-A6C34878D82A}">
                    <a16:rowId xmlns:a16="http://schemas.microsoft.com/office/drawing/2014/main" val="2970633134"/>
                  </a:ext>
                </a:extLst>
              </a:tr>
              <a:tr h="170217">
                <a:tc rowSpan="3">
                  <a:txBody>
                    <a:bodyPr/>
                    <a:lstStyle/>
                    <a:p>
                      <a:pPr>
                        <a:buNone/>
                      </a:pPr>
                      <a:r>
                        <a:rPr lang="en-US" sz="1200"/>
                        <a:t>MPN</a:t>
                      </a:r>
                    </a:p>
                  </a:txBody>
                  <a:tcPr/>
                </a:tc>
                <a:tc>
                  <a:txBody>
                    <a:bodyPr/>
                    <a:lstStyle/>
                    <a:p>
                      <a:pPr>
                        <a:buNone/>
                      </a:pPr>
                      <a:r>
                        <a:rPr lang="en-US" sz="1200"/>
                        <a:t>M</a:t>
                      </a:r>
                    </a:p>
                  </a:txBody>
                  <a:tcPr/>
                </a:tc>
                <a:tc>
                  <a:txBody>
                    <a:bodyPr/>
                    <a:lstStyle/>
                    <a:p>
                      <a:pPr>
                        <a:buNone/>
                      </a:pPr>
                      <a:r>
                        <a:rPr lang="en-US" sz="1200"/>
                        <a:t>Jose’s CSP team</a:t>
                      </a:r>
                    </a:p>
                  </a:txBody>
                  <a:tcPr/>
                </a:tc>
                <a:tc>
                  <a:txBody>
                    <a:bodyPr/>
                    <a:lstStyle/>
                    <a:p>
                      <a:pPr>
                        <a:buNone/>
                      </a:pPr>
                      <a:r>
                        <a:rPr lang="en-US" sz="1200"/>
                        <a:t>Recruits partners into CSP and conveys the message at a 101 level, to get partners early</a:t>
                      </a:r>
                    </a:p>
                  </a:txBody>
                  <a:tcPr/>
                </a:tc>
                <a:extLst>
                  <a:ext uri="{0D108BD9-81ED-4DB2-BD59-A6C34878D82A}">
                    <a16:rowId xmlns:a16="http://schemas.microsoft.com/office/drawing/2014/main" val="2655567444"/>
                  </a:ext>
                </a:extLst>
              </a:tr>
              <a:tr h="283696">
                <a:tc vMerge="1">
                  <a:txBody>
                    <a:bodyPr/>
                    <a:lstStyle/>
                    <a:p>
                      <a:endParaRPr lang="en-US"/>
                    </a:p>
                  </a:txBody>
                  <a:tcPr/>
                </a:tc>
                <a:tc>
                  <a:txBody>
                    <a:bodyPr/>
                    <a:lstStyle/>
                    <a:p>
                      <a:pPr>
                        <a:buNone/>
                      </a:pPr>
                      <a:r>
                        <a:rPr lang="en-US" sz="1200"/>
                        <a:t>H</a:t>
                      </a:r>
                    </a:p>
                  </a:txBody>
                  <a:tcPr/>
                </a:tc>
                <a:tc>
                  <a:txBody>
                    <a:bodyPr/>
                    <a:lstStyle/>
                    <a:p>
                      <a:pPr>
                        <a:buNone/>
                      </a:pPr>
                      <a:r>
                        <a:rPr lang="en-US" sz="1200"/>
                        <a:t>Niamh Coleman’s WW team</a:t>
                      </a:r>
                    </a:p>
                  </a:txBody>
                  <a:tcPr/>
                </a:tc>
                <a:tc>
                  <a:txBody>
                    <a:bodyPr/>
                    <a:lstStyle/>
                    <a:p>
                      <a:pPr>
                        <a:buNone/>
                      </a:pPr>
                      <a:r>
                        <a:rPr lang="en-US" sz="1200"/>
                        <a:t>Lands the programmatic changes to ensure minimum impact to partner satisfaction</a:t>
                      </a:r>
                    </a:p>
                  </a:txBody>
                  <a:tcPr/>
                </a:tc>
                <a:extLst>
                  <a:ext uri="{0D108BD9-81ED-4DB2-BD59-A6C34878D82A}">
                    <a16:rowId xmlns:a16="http://schemas.microsoft.com/office/drawing/2014/main" val="904856173"/>
                  </a:ext>
                </a:extLst>
              </a:tr>
              <a:tr h="170217">
                <a:tc vMerge="1">
                  <a:txBody>
                    <a:bodyPr/>
                    <a:lstStyle/>
                    <a:p>
                      <a:endParaRPr lang="en-US"/>
                    </a:p>
                  </a:txBody>
                  <a:tcPr/>
                </a:tc>
                <a:tc>
                  <a:txBody>
                    <a:bodyPr/>
                    <a:lstStyle/>
                    <a:p>
                      <a:endParaRPr lang="en-US" sz="1200"/>
                    </a:p>
                  </a:txBody>
                  <a:tcPr/>
                </a:tc>
                <a:tc>
                  <a:txBody>
                    <a:bodyPr/>
                    <a:lstStyle/>
                    <a:p>
                      <a:endParaRPr lang="en-US" sz="1200"/>
                    </a:p>
                  </a:txBody>
                  <a:tcPr/>
                </a:tc>
                <a:tc>
                  <a:txBody>
                    <a:bodyPr/>
                    <a:lstStyle/>
                    <a:p>
                      <a:endParaRPr lang="en-US" sz="1200"/>
                    </a:p>
                  </a:txBody>
                  <a:tcPr/>
                </a:tc>
                <a:extLst>
                  <a:ext uri="{0D108BD9-81ED-4DB2-BD59-A6C34878D82A}">
                    <a16:rowId xmlns:a16="http://schemas.microsoft.com/office/drawing/2014/main" val="2793826249"/>
                  </a:ext>
                </a:extLst>
              </a:tr>
            </a:tbl>
          </a:graphicData>
        </a:graphic>
      </p:graphicFrame>
      <p:sp>
        <p:nvSpPr>
          <p:cNvPr id="4" name="Title 1">
            <a:extLst>
              <a:ext uri="{FF2B5EF4-FFF2-40B4-BE49-F238E27FC236}">
                <a16:creationId xmlns:a16="http://schemas.microsoft.com/office/drawing/2014/main" id="{88969428-05D7-475F-9059-9C5DC0A37D1B}"/>
              </a:ext>
            </a:extLst>
          </p:cNvPr>
          <p:cNvSpPr txBox="1">
            <a:spLocks/>
          </p:cNvSpPr>
          <p:nvPr/>
        </p:nvSpPr>
        <p:spPr>
          <a:xfrm>
            <a:off x="171560" y="0"/>
            <a:ext cx="1165584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000" b="0" kern="1200" cap="none" spc="-100" baseline="0" dirty="0" smtClean="0">
                <a:ln w="3175">
                  <a:noFill/>
                </a:ln>
                <a:solidFill>
                  <a:schemeClr val="tx1"/>
                </a:soli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100" normalizeH="0" baseline="0" noProof="0">
                <a:ln w="3175">
                  <a:noFill/>
                </a:ln>
                <a:solidFill>
                  <a:srgbClr val="353535"/>
                </a:solidFill>
                <a:effectLst/>
                <a:uLnTx/>
                <a:uFillTx/>
                <a:latin typeface="Segoe UI Light"/>
                <a:ea typeface="+mn-ea"/>
                <a:cs typeface="Segoe UI" pitchFamily="34" charset="0"/>
              </a:rPr>
              <a:t>Connections/Integration of Work Across</a:t>
            </a:r>
          </a:p>
        </p:txBody>
      </p:sp>
    </p:spTree>
    <p:extLst>
      <p:ext uri="{BB962C8B-B14F-4D97-AF65-F5344CB8AC3E}">
        <p14:creationId xmlns:p14="http://schemas.microsoft.com/office/powerpoint/2010/main" val="1679471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320636A-F471-4A01-A434-32603DF011E7}"/>
              </a:ext>
            </a:extLst>
          </p:cNvPr>
          <p:cNvGraphicFramePr>
            <a:graphicFrameLocks noGrp="1"/>
          </p:cNvGraphicFramePr>
          <p:nvPr>
            <p:extLst>
              <p:ext uri="{D42A27DB-BD31-4B8C-83A1-F6EECF244321}">
                <p14:modId xmlns:p14="http://schemas.microsoft.com/office/powerpoint/2010/main" val="1728305068"/>
              </p:ext>
            </p:extLst>
          </p:nvPr>
        </p:nvGraphicFramePr>
        <p:xfrm>
          <a:off x="335280" y="594360"/>
          <a:ext cx="11614040" cy="6057900"/>
        </p:xfrm>
        <a:graphic>
          <a:graphicData uri="http://schemas.openxmlformats.org/drawingml/2006/table">
            <a:tbl>
              <a:tblPr firstRow="1" bandRow="1">
                <a:tableStyleId>{5940675A-B579-460E-94D1-54222C63F5DA}</a:tableStyleId>
              </a:tblPr>
              <a:tblGrid>
                <a:gridCol w="1656080">
                  <a:extLst>
                    <a:ext uri="{9D8B030D-6E8A-4147-A177-3AD203B41FA5}">
                      <a16:colId xmlns:a16="http://schemas.microsoft.com/office/drawing/2014/main" val="586168966"/>
                    </a:ext>
                  </a:extLst>
                </a:gridCol>
                <a:gridCol w="955040">
                  <a:extLst>
                    <a:ext uri="{9D8B030D-6E8A-4147-A177-3AD203B41FA5}">
                      <a16:colId xmlns:a16="http://schemas.microsoft.com/office/drawing/2014/main" val="604373192"/>
                    </a:ext>
                  </a:extLst>
                </a:gridCol>
                <a:gridCol w="1821191">
                  <a:extLst>
                    <a:ext uri="{9D8B030D-6E8A-4147-A177-3AD203B41FA5}">
                      <a16:colId xmlns:a16="http://schemas.microsoft.com/office/drawing/2014/main" val="2784980528"/>
                    </a:ext>
                  </a:extLst>
                </a:gridCol>
                <a:gridCol w="7181729">
                  <a:extLst>
                    <a:ext uri="{9D8B030D-6E8A-4147-A177-3AD203B41FA5}">
                      <a16:colId xmlns:a16="http://schemas.microsoft.com/office/drawing/2014/main" val="3535625529"/>
                    </a:ext>
                  </a:extLst>
                </a:gridCol>
              </a:tblGrid>
              <a:tr h="515469">
                <a:tc>
                  <a:txBody>
                    <a:bodyPr/>
                    <a:lstStyle/>
                    <a:p>
                      <a:pPr>
                        <a:buNone/>
                      </a:pPr>
                      <a:r>
                        <a:rPr lang="en-US" sz="1200" b="1">
                          <a:solidFill>
                            <a:srgbClr val="FFFFFF"/>
                          </a:solidFill>
                        </a:rPr>
                        <a:t>Program</a:t>
                      </a:r>
                    </a:p>
                  </a:txBody>
                  <a:tcPr>
                    <a:solidFill>
                      <a:srgbClr val="002060"/>
                    </a:solidFill>
                  </a:tcPr>
                </a:tc>
                <a:tc>
                  <a:txBody>
                    <a:bodyPr/>
                    <a:lstStyle/>
                    <a:p>
                      <a:pPr>
                        <a:buNone/>
                      </a:pPr>
                      <a:r>
                        <a:rPr lang="en-US" sz="1200" b="1">
                          <a:solidFill>
                            <a:srgbClr val="FFFFFF"/>
                          </a:solidFill>
                        </a:rPr>
                        <a:t>Degree of Connection (H/M/L)</a:t>
                      </a:r>
                    </a:p>
                  </a:txBody>
                  <a:tcPr>
                    <a:solidFill>
                      <a:srgbClr val="002060"/>
                    </a:solidFill>
                  </a:tcPr>
                </a:tc>
                <a:tc>
                  <a:txBody>
                    <a:bodyPr/>
                    <a:lstStyle/>
                    <a:p>
                      <a:pPr>
                        <a:buNone/>
                      </a:pPr>
                      <a:r>
                        <a:rPr lang="en-US" sz="1200" b="1">
                          <a:solidFill>
                            <a:srgbClr val="FFFFFF"/>
                          </a:solidFill>
                        </a:rPr>
                        <a:t>Which Team does your work connect/plug into</a:t>
                      </a:r>
                    </a:p>
                  </a:txBody>
                  <a:tcPr>
                    <a:solidFill>
                      <a:srgbClr val="002060"/>
                    </a:solidFill>
                  </a:tcPr>
                </a:tc>
                <a:tc>
                  <a:txBody>
                    <a:bodyPr/>
                    <a:lstStyle/>
                    <a:p>
                      <a:pPr>
                        <a:buNone/>
                      </a:pPr>
                      <a:r>
                        <a:rPr lang="en-US" sz="1200" b="1">
                          <a:solidFill>
                            <a:srgbClr val="FFFFFF"/>
                          </a:solidFill>
                        </a:rPr>
                        <a:t>How/ details</a:t>
                      </a:r>
                    </a:p>
                  </a:txBody>
                  <a:tcPr>
                    <a:solidFill>
                      <a:srgbClr val="002060"/>
                    </a:solidFill>
                  </a:tcPr>
                </a:tc>
                <a:extLst>
                  <a:ext uri="{0D108BD9-81ED-4DB2-BD59-A6C34878D82A}">
                    <a16:rowId xmlns:a16="http://schemas.microsoft.com/office/drawing/2014/main" val="58082435"/>
                  </a:ext>
                </a:extLst>
              </a:tr>
              <a:tr h="220915">
                <a:tc rowSpan="4">
                  <a:txBody>
                    <a:bodyPr/>
                    <a:lstStyle/>
                    <a:p>
                      <a:r>
                        <a:rPr lang="en-US" sz="1050"/>
                        <a:t>Partner Investment Engine (PIE)</a:t>
                      </a:r>
                      <a:endParaRPr lang="en-US" sz="1050" dirty="0"/>
                    </a:p>
                  </a:txBody>
                  <a:tcPr/>
                </a:tc>
                <a:tc>
                  <a:txBody>
                    <a:bodyPr/>
                    <a:lstStyle/>
                    <a:p>
                      <a:r>
                        <a:rPr lang="en-US" sz="1050"/>
                        <a:t>H</a:t>
                      </a:r>
                    </a:p>
                  </a:txBody>
                  <a:tcPr/>
                </a:tc>
                <a:tc>
                  <a:txBody>
                    <a:bodyPr/>
                    <a:lstStyle/>
                    <a:p>
                      <a:r>
                        <a:rPr lang="en-US" sz="1050"/>
                        <a:t>Sell With teams</a:t>
                      </a:r>
                      <a:endParaRPr lang="en-US" sz="1050" dirty="0"/>
                    </a:p>
                  </a:txBody>
                  <a:tcPr/>
                </a:tc>
                <a:tc>
                  <a:txBody>
                    <a:bodyPr/>
                    <a:lstStyle/>
                    <a:p>
                      <a:r>
                        <a:rPr lang="en-US" sz="1050"/>
                        <a:t>Jointly help partners navigate sales teams, and understand what deals are eligible for funding</a:t>
                      </a:r>
                      <a:endParaRPr lang="en-US" sz="1050" dirty="0"/>
                    </a:p>
                  </a:txBody>
                  <a:tcPr/>
                </a:tc>
                <a:extLst>
                  <a:ext uri="{0D108BD9-81ED-4DB2-BD59-A6C34878D82A}">
                    <a16:rowId xmlns:a16="http://schemas.microsoft.com/office/drawing/2014/main" val="1537694225"/>
                  </a:ext>
                </a:extLst>
              </a:tr>
              <a:tr h="220915">
                <a:tc vMerge="1">
                  <a:txBody>
                    <a:bodyPr/>
                    <a:lstStyle/>
                    <a:p>
                      <a:endParaRPr lang="en-US"/>
                    </a:p>
                  </a:txBody>
                  <a:tcPr/>
                </a:tc>
                <a:tc>
                  <a:txBody>
                    <a:bodyPr/>
                    <a:lstStyle/>
                    <a:p>
                      <a:r>
                        <a:rPr lang="en-US" sz="1050"/>
                        <a:t>H</a:t>
                      </a:r>
                    </a:p>
                  </a:txBody>
                  <a:tcPr/>
                </a:tc>
                <a:tc>
                  <a:txBody>
                    <a:bodyPr/>
                    <a:lstStyle/>
                    <a:p>
                      <a:r>
                        <a:rPr lang="en-US" sz="1050"/>
                        <a:t>Build With teams</a:t>
                      </a:r>
                      <a:endParaRPr lang="en-US" sz="1050" dirty="0"/>
                    </a:p>
                  </a:txBody>
                  <a:tcPr/>
                </a:tc>
                <a:tc>
                  <a:txBody>
                    <a:bodyPr/>
                    <a:lstStyle/>
                    <a:p>
                      <a:r>
                        <a:rPr lang="en-US" sz="1050"/>
                        <a:t>Deliver readiness to partners to ensure understanding of process, ensure eligible partners are setup as suppliers, </a:t>
                      </a:r>
                      <a:endParaRPr lang="en-US" sz="1050" dirty="0"/>
                    </a:p>
                  </a:txBody>
                  <a:tcPr/>
                </a:tc>
                <a:extLst>
                  <a:ext uri="{0D108BD9-81ED-4DB2-BD59-A6C34878D82A}">
                    <a16:rowId xmlns:a16="http://schemas.microsoft.com/office/drawing/2014/main" val="3537692678"/>
                  </a:ext>
                </a:extLst>
              </a:tr>
              <a:tr h="220915">
                <a:tc vMerge="1">
                  <a:txBody>
                    <a:bodyPr/>
                    <a:lstStyle/>
                    <a:p>
                      <a:endParaRPr lang="en-US"/>
                    </a:p>
                  </a:txBody>
                  <a:tcPr/>
                </a:tc>
                <a:tc>
                  <a:txBody>
                    <a:bodyPr/>
                    <a:lstStyle/>
                    <a:p>
                      <a:r>
                        <a:rPr lang="en-US" sz="1050"/>
                        <a:t>H</a:t>
                      </a:r>
                    </a:p>
                  </a:txBody>
                  <a:tcPr/>
                </a:tc>
                <a:tc>
                  <a:txBody>
                    <a:bodyPr/>
                    <a:lstStyle/>
                    <a:p>
                      <a:r>
                        <a:rPr lang="en-US" sz="1050"/>
                        <a:t>GTM Biz Ops</a:t>
                      </a:r>
                    </a:p>
                  </a:txBody>
                  <a:tcPr/>
                </a:tc>
                <a:tc>
                  <a:txBody>
                    <a:bodyPr/>
                    <a:lstStyle/>
                    <a:p>
                      <a:r>
                        <a:rPr lang="en-US" sz="1050"/>
                        <a:t>Design new processes to improve partner experience, drive program utilization</a:t>
                      </a:r>
                      <a:endParaRPr lang="en-US" sz="1050" dirty="0"/>
                    </a:p>
                  </a:txBody>
                  <a:tcPr/>
                </a:tc>
                <a:extLst>
                  <a:ext uri="{0D108BD9-81ED-4DB2-BD59-A6C34878D82A}">
                    <a16:rowId xmlns:a16="http://schemas.microsoft.com/office/drawing/2014/main" val="2778873461"/>
                  </a:ext>
                </a:extLst>
              </a:tr>
              <a:tr h="220915">
                <a:tc vMerge="1">
                  <a:txBody>
                    <a:bodyPr/>
                    <a:lstStyle/>
                    <a:p>
                      <a:endParaRPr lang="en-US" sz="1200"/>
                    </a:p>
                  </a:txBody>
                  <a:tcPr/>
                </a:tc>
                <a:tc>
                  <a:txBody>
                    <a:bodyPr/>
                    <a:lstStyle/>
                    <a:p>
                      <a:pPr>
                        <a:buNone/>
                      </a:pPr>
                      <a:r>
                        <a:rPr lang="en-US" sz="1050"/>
                        <a:t>H</a:t>
                      </a:r>
                    </a:p>
                  </a:txBody>
                  <a:tcPr/>
                </a:tc>
                <a:tc>
                  <a:txBody>
                    <a:bodyPr/>
                    <a:lstStyle/>
                    <a:p>
                      <a:r>
                        <a:rPr lang="en-US" sz="1050"/>
                        <a:t>US BGs</a:t>
                      </a:r>
                    </a:p>
                  </a:txBody>
                  <a:tcPr/>
                </a:tc>
                <a:tc>
                  <a:txBody>
                    <a:bodyPr/>
                    <a:lstStyle/>
                    <a:p>
                      <a:r>
                        <a:rPr lang="en-US" sz="1050"/>
                        <a:t>Co-Design programs to drive pipeline, consumption, and customer adds; jointly manage budgets.</a:t>
                      </a:r>
                      <a:endParaRPr lang="en-US" sz="1050" dirty="0"/>
                    </a:p>
                  </a:txBody>
                  <a:tcPr/>
                </a:tc>
                <a:extLst>
                  <a:ext uri="{0D108BD9-81ED-4DB2-BD59-A6C34878D82A}">
                    <a16:rowId xmlns:a16="http://schemas.microsoft.com/office/drawing/2014/main" val="2062296361"/>
                  </a:ext>
                </a:extLst>
              </a:tr>
              <a:tr h="810023">
                <a:tc rowSpan="6">
                  <a:txBody>
                    <a:bodyPr/>
                    <a:lstStyle/>
                    <a:p>
                      <a:pPr>
                        <a:buNone/>
                      </a:pPr>
                      <a:r>
                        <a:rPr lang="en-US" sz="1050" kern="1200">
                          <a:solidFill>
                            <a:schemeClr val="tx1"/>
                          </a:solidFill>
                          <a:latin typeface="+mn-lt"/>
                          <a:ea typeface="+mn-ea"/>
                          <a:cs typeface="+mn-cs"/>
                        </a:rPr>
                        <a:t>Global and local accelerators (driving scorecard impact)</a:t>
                      </a:r>
                      <a:endParaRPr lang="en-US" sz="1050" kern="1200" dirty="0">
                        <a:solidFill>
                          <a:schemeClr val="tx1"/>
                        </a:solidFill>
                        <a:latin typeface="+mn-lt"/>
                        <a:ea typeface="+mn-ea"/>
                        <a:cs typeface="+mn-cs"/>
                      </a:endParaRPr>
                    </a:p>
                  </a:txBody>
                  <a:tcPr/>
                </a:tc>
                <a:tc>
                  <a:txBody>
                    <a:bodyPr/>
                    <a:lstStyle/>
                    <a:p>
                      <a:pPr>
                        <a:buNone/>
                      </a:pPr>
                      <a:r>
                        <a:rPr lang="en-US" sz="1050"/>
                        <a:t>M</a:t>
                      </a:r>
                      <a:endParaRPr lang="en-US" sz="1050" dirty="0"/>
                    </a:p>
                  </a:txBody>
                  <a:tcPr/>
                </a:tc>
                <a:tc>
                  <a:txBody>
                    <a:bodyPr/>
                    <a:lstStyle/>
                    <a:p>
                      <a:pPr marL="0" lvl="0" algn="l">
                        <a:buNone/>
                      </a:pPr>
                      <a:r>
                        <a:rPr lang="en-US" sz="1050" b="0" i="0" u="none" strike="noStrike" noProof="0">
                          <a:solidFill>
                            <a:srgbClr val="000000"/>
                          </a:solidFill>
                          <a:latin typeface="Calibri"/>
                        </a:rPr>
                        <a:t>CSP Revenue</a:t>
                      </a:r>
                      <a:endParaRPr lang="en-US" sz="1050"/>
                    </a:p>
                    <a:p>
                      <a:pPr marL="0" lvl="0" algn="l">
                        <a:buNone/>
                      </a:pPr>
                      <a:endParaRPr lang="en-US" sz="1050" dirty="0"/>
                    </a:p>
                  </a:txBody>
                  <a:tcPr/>
                </a:tc>
                <a:tc>
                  <a:txBody>
                    <a:bodyPr/>
                    <a:lstStyle/>
                    <a:p>
                      <a:pPr marL="173990" lvl="0" algn="l">
                        <a:buNone/>
                      </a:pPr>
                      <a:r>
                        <a:rPr lang="en-US" sz="1050" b="0" i="0" u="none" strike="noStrike" noProof="0">
                          <a:solidFill>
                            <a:srgbClr val="000000"/>
                          </a:solidFill>
                          <a:latin typeface="Calibri"/>
                        </a:rPr>
                        <a:t>•</a:t>
                      </a:r>
                      <a:r>
                        <a:rPr lang="en-US" sz="1050" b="1" i="0" u="none" strike="noStrike" noProof="0">
                          <a:solidFill>
                            <a:srgbClr val="000000"/>
                          </a:solidFill>
                          <a:latin typeface="Calibri"/>
                        </a:rPr>
                        <a:t>Launched four local accelerators:</a:t>
                      </a:r>
                      <a:endParaRPr lang="en-US" sz="1050"/>
                    </a:p>
                    <a:p>
                      <a:pPr marL="631190" lvl="0" algn="l">
                        <a:buNone/>
                      </a:pPr>
                      <a:r>
                        <a:rPr lang="en-US" sz="1050" b="0" i="0" u="none" strike="noStrike" noProof="0">
                          <a:solidFill>
                            <a:srgbClr val="000000"/>
                          </a:solidFill>
                          <a:latin typeface="Calibri"/>
                        </a:rPr>
                        <a:t>•Azure – CSP: rewards paying at dollar one for new revenue on CSP for Azure</a:t>
                      </a:r>
                      <a:endParaRPr lang="en-US" sz="1050"/>
                    </a:p>
                    <a:p>
                      <a:pPr marL="631190" lvl="0" algn="l">
                        <a:buNone/>
                      </a:pPr>
                      <a:r>
                        <a:rPr lang="en-US" sz="1050" b="0" i="0" u="none" strike="noStrike" noProof="0">
                          <a:solidFill>
                            <a:srgbClr val="000000"/>
                          </a:solidFill>
                          <a:latin typeface="Calibri"/>
                        </a:rPr>
                        <a:t>•Office 365 E5 – CSP: driving premium O365 E5 SKU</a:t>
                      </a:r>
                      <a:endParaRPr lang="en-US" sz="1050"/>
                    </a:p>
                    <a:p>
                      <a:pPr marL="631190" lvl="0" algn="l">
                        <a:buNone/>
                      </a:pPr>
                      <a:r>
                        <a:rPr lang="en-US" sz="1050" b="0" i="0" u="none" strike="noStrike" noProof="0">
                          <a:solidFill>
                            <a:srgbClr val="000000"/>
                          </a:solidFill>
                          <a:latin typeface="Calibri"/>
                        </a:rPr>
                        <a:t>•Dynamics 365 – CSP: driving Dynamics 365 SKUs</a:t>
                      </a:r>
                      <a:endParaRPr lang="en-US" sz="1050"/>
                    </a:p>
                    <a:p>
                      <a:pPr marL="631190" lvl="0" algn="l">
                        <a:buNone/>
                      </a:pPr>
                      <a:r>
                        <a:rPr lang="en-US" sz="1050" b="0" i="0" u="none" strike="noStrike" noProof="0">
                          <a:solidFill>
                            <a:srgbClr val="000000"/>
                          </a:solidFill>
                          <a:latin typeface="Calibri"/>
                        </a:rPr>
                        <a:t>•Threshold – CSP: pays on new revenue growth to achieve subsidiary goals</a:t>
                      </a:r>
                      <a:endParaRPr lang="en-US" sz="1050" dirty="0"/>
                    </a:p>
                  </a:txBody>
                  <a:tcPr/>
                </a:tc>
                <a:extLst>
                  <a:ext uri="{0D108BD9-81ED-4DB2-BD59-A6C34878D82A}">
                    <a16:rowId xmlns:a16="http://schemas.microsoft.com/office/drawing/2014/main" val="69715031"/>
                  </a:ext>
                </a:extLst>
              </a:tr>
              <a:tr h="460240">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kern="1200" noProof="0">
                          <a:solidFill>
                            <a:schemeClr val="tx1"/>
                          </a:solidFill>
                          <a:latin typeface="+mn-lt"/>
                          <a:ea typeface="+mn-ea"/>
                          <a:cs typeface="+mn-cs"/>
                        </a:rPr>
                        <a:t>M</a:t>
                      </a:r>
                      <a:endParaRPr lang="en-US" sz="1050" kern="1200" noProof="0" dirty="0">
                        <a:solidFill>
                          <a:schemeClr val="tx1"/>
                        </a:solidFill>
                        <a:latin typeface="+mn-lt"/>
                        <a:ea typeface="+mn-ea"/>
                        <a:cs typeface="+mn-cs"/>
                      </a:endParaRPr>
                    </a:p>
                  </a:txBody>
                  <a:tcPr/>
                </a:tc>
                <a:tc>
                  <a:txBody>
                    <a:bodyPr/>
                    <a:lstStyle/>
                    <a:p>
                      <a:r>
                        <a:rPr lang="en-US" sz="1050"/>
                        <a:t>Data Platform: SQL Server &amp; Azure Data Services Revenue </a:t>
                      </a:r>
                      <a:endParaRPr lang="en-US" sz="1050" dirty="0"/>
                    </a:p>
                  </a:txBody>
                  <a:tcPr/>
                </a:tc>
                <a:tc>
                  <a:txBody>
                    <a:bodyPr/>
                    <a:lstStyle/>
                    <a:p>
                      <a:pPr marL="171450" indent="-171450">
                        <a:buFont typeface="Arial" panose="020B0604020202020204" pitchFamily="34" charset="0"/>
                        <a:buChar char="•"/>
                      </a:pPr>
                      <a:r>
                        <a:rPr lang="en-US" sz="1050" b="1" dirty="0"/>
                        <a:t>Launched two local accelerators:</a:t>
                      </a:r>
                    </a:p>
                    <a:p>
                      <a:pPr marL="628650" lvl="1" indent="-171450">
                        <a:buFont typeface="Arial" panose="020B0604020202020204" pitchFamily="34" charset="0"/>
                        <a:buChar char="•"/>
                      </a:pPr>
                      <a:r>
                        <a:rPr lang="en-US" sz="1050" dirty="0"/>
                        <a:t>Threshold SQL Server – Open: </a:t>
                      </a:r>
                      <a:r>
                        <a:rPr lang="en-US" sz="1050" b="0" dirty="0"/>
                        <a:t>pays on new revenue growth to achieve subsidiary goals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dirty="0"/>
                        <a:t>Threshold Win Server – Open: </a:t>
                      </a:r>
                      <a:r>
                        <a:rPr lang="en-US" sz="1050" b="0" dirty="0"/>
                        <a:t>pays on new revenue growth to achieve subsidiary goal</a:t>
                      </a:r>
                      <a:endParaRPr lang="en-US" sz="1050" dirty="0"/>
                    </a:p>
                  </a:txBody>
                  <a:tcPr/>
                </a:tc>
                <a:extLst>
                  <a:ext uri="{0D108BD9-81ED-4DB2-BD59-A6C34878D82A}">
                    <a16:rowId xmlns:a16="http://schemas.microsoft.com/office/drawing/2014/main" val="1798035357"/>
                  </a:ext>
                </a:extLst>
              </a:tr>
              <a:tr h="460240">
                <a:tc vMerge="1">
                  <a:txBody>
                    <a:bodyPr/>
                    <a:lstStyle/>
                    <a:p>
                      <a:pPr>
                        <a:buNone/>
                      </a:pPr>
                      <a:endParaRPr lang="en-US" sz="1200" kern="1200" dirty="0">
                        <a:solidFill>
                          <a:schemeClr val="tx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kern="1200" noProof="0">
                          <a:solidFill>
                            <a:schemeClr val="tx1"/>
                          </a:solidFill>
                          <a:latin typeface="+mn-lt"/>
                          <a:ea typeface="+mn-ea"/>
                          <a:cs typeface="+mn-cs"/>
                        </a:rPr>
                        <a:t>M</a:t>
                      </a:r>
                      <a:endParaRPr lang="en-US" sz="1050" kern="1200" noProof="0" dirty="0">
                        <a:solidFill>
                          <a:schemeClr val="tx1"/>
                        </a:solidFill>
                        <a:latin typeface="+mn-lt"/>
                        <a:ea typeface="+mn-ea"/>
                        <a:cs typeface="+mn-cs"/>
                      </a:endParaRPr>
                    </a:p>
                  </a:txBody>
                  <a:tcPr/>
                </a:tc>
                <a:tc>
                  <a:txBody>
                    <a:bodyPr/>
                    <a:lstStyle/>
                    <a:p>
                      <a:r>
                        <a:rPr lang="en-US" sz="1050"/>
                        <a:t>Partner Influenced ACA</a:t>
                      </a:r>
                      <a:endParaRPr lang="en-US" sz="1050" dirty="0"/>
                    </a:p>
                  </a:txBody>
                  <a:tcPr/>
                </a:tc>
                <a:tc>
                  <a:txBody>
                    <a:bodyPr/>
                    <a:lstStyle/>
                    <a:p>
                      <a:pPr marL="171450" indent="-171450">
                        <a:buFont typeface="Arial" panose="020B0604020202020204" pitchFamily="34" charset="0"/>
                        <a:buChar char="•"/>
                      </a:pPr>
                      <a:r>
                        <a:rPr lang="en-US" sz="1050" b="1" dirty="0"/>
                        <a:t>Launched two local accelerators: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dirty="0"/>
                        <a:t>Azure – EA: rewards paying at dollar one for new revenue on EA for Azure (out of market 10/1/17)</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dirty="0"/>
                        <a:t>Azure PS – EA: rewards paying at dollar one for new revenue on Public Sector EA for Azure</a:t>
                      </a:r>
                    </a:p>
                  </a:txBody>
                  <a:tcPr/>
                </a:tc>
                <a:extLst>
                  <a:ext uri="{0D108BD9-81ED-4DB2-BD59-A6C34878D82A}">
                    <a16:rowId xmlns:a16="http://schemas.microsoft.com/office/drawing/2014/main" val="2330175059"/>
                  </a:ext>
                </a:extLst>
              </a:tr>
              <a:tr h="460240">
                <a:tc vMerge="1">
                  <a:txBody>
                    <a:bodyPr/>
                    <a:lstStyle/>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kern="1200" noProof="0">
                          <a:solidFill>
                            <a:schemeClr val="tx1"/>
                          </a:solidFill>
                          <a:latin typeface="+mn-lt"/>
                          <a:ea typeface="+mn-ea"/>
                          <a:cs typeface="+mn-cs"/>
                        </a:rPr>
                        <a:t>M</a:t>
                      </a:r>
                      <a:endParaRPr lang="en-US" sz="1050" kern="1200" noProof="0" dirty="0">
                        <a:solidFill>
                          <a:schemeClr val="tx1"/>
                        </a:solidFill>
                        <a:latin typeface="+mn-lt"/>
                        <a:ea typeface="+mn-ea"/>
                        <a:cs typeface="+mn-cs"/>
                      </a:endParaRPr>
                    </a:p>
                  </a:txBody>
                  <a:tcPr/>
                </a:tc>
                <a:tc>
                  <a:txBody>
                    <a:bodyPr/>
                    <a:lstStyle/>
                    <a:p>
                      <a:r>
                        <a:rPr lang="en-US" sz="1050">
                          <a:solidFill>
                            <a:schemeClr val="tx1"/>
                          </a:solidFill>
                        </a:rPr>
                        <a:t>Dynamics 365 Revenue</a:t>
                      </a:r>
                      <a:endParaRPr lang="en-US" sz="1050" dirty="0">
                        <a:solidFill>
                          <a:schemeClr val="tx1"/>
                        </a:solidFill>
                      </a:endParaRPr>
                    </a:p>
                  </a:txBody>
                  <a:tcPr/>
                </a:tc>
                <a:tc>
                  <a:txBody>
                    <a:bodyPr/>
                    <a:lstStyle/>
                    <a:p>
                      <a:pPr marL="171450" indent="-171450">
                        <a:buFont typeface="Arial" panose="020B0604020202020204" pitchFamily="34" charset="0"/>
                        <a:buChar char="•"/>
                      </a:pPr>
                      <a:r>
                        <a:rPr lang="en-US" sz="1050" b="1" dirty="0">
                          <a:solidFill>
                            <a:schemeClr val="tx1"/>
                          </a:solidFill>
                        </a:rPr>
                        <a:t>Launched two local accelerators: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dirty="0">
                          <a:solidFill>
                            <a:schemeClr val="tx1"/>
                          </a:solidFill>
                        </a:rPr>
                        <a:t>Dynamics 365 – CSP: driving Dynamics 365 SKUs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dirty="0">
                          <a:solidFill>
                            <a:schemeClr val="tx1"/>
                          </a:solidFill>
                        </a:rPr>
                        <a:t>CRMOL – EA: drive net new and add-on CRMOL revenue (out of market 10/1/17)</a:t>
                      </a:r>
                    </a:p>
                  </a:txBody>
                  <a:tcPr/>
                </a:tc>
                <a:extLst>
                  <a:ext uri="{0D108BD9-81ED-4DB2-BD59-A6C34878D82A}">
                    <a16:rowId xmlns:a16="http://schemas.microsoft.com/office/drawing/2014/main" val="2779641844"/>
                  </a:ext>
                </a:extLst>
              </a:tr>
              <a:tr h="460240">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kern="1200" noProof="0">
                          <a:solidFill>
                            <a:schemeClr val="tx1"/>
                          </a:solidFill>
                          <a:latin typeface="+mn-lt"/>
                          <a:ea typeface="+mn-ea"/>
                          <a:cs typeface="+mn-cs"/>
                        </a:rPr>
                        <a:t>M</a:t>
                      </a:r>
                      <a:endParaRPr lang="en-US" sz="1050" kern="1200" noProof="0" dirty="0">
                        <a:solidFill>
                          <a:schemeClr val="tx1"/>
                        </a:solidFill>
                        <a:latin typeface="+mn-lt"/>
                        <a:ea typeface="+mn-ea"/>
                        <a:cs typeface="+mn-cs"/>
                      </a:endParaRPr>
                    </a:p>
                  </a:txBody>
                  <a:tcPr/>
                </a:tc>
                <a:tc>
                  <a:txBody>
                    <a:bodyPr/>
                    <a:lstStyle/>
                    <a:p>
                      <a:r>
                        <a:rPr lang="it-IT" sz="1050"/>
                        <a:t>Microsoft 365 (SPE E5) Commercial Subscribers </a:t>
                      </a:r>
                      <a:endParaRPr lang="en-US" sz="1050" dirty="0"/>
                    </a:p>
                  </a:txBody>
                  <a:tcPr/>
                </a:tc>
                <a:tc>
                  <a:txBody>
                    <a:bodyPr/>
                    <a:lstStyle/>
                    <a:p>
                      <a:pPr marL="171450" indent="-171450">
                        <a:buFont typeface="Arial" panose="020B0604020202020204" pitchFamily="34" charset="0"/>
                        <a:buChar char="•"/>
                      </a:pPr>
                      <a:r>
                        <a:rPr lang="en-US" sz="1050" b="1" dirty="0"/>
                        <a:t>Launched two local accelerators:</a:t>
                      </a:r>
                    </a:p>
                    <a:p>
                      <a:pPr marL="628650" lvl="1" indent="-171450">
                        <a:buFont typeface="Arial" panose="020B0604020202020204" pitchFamily="34" charset="0"/>
                        <a:buChar char="•"/>
                      </a:pPr>
                      <a:r>
                        <a:rPr lang="en-US" sz="1050" dirty="0"/>
                        <a:t>SPE E5 – Net New EA: driving premium Microsoft 365 E5 (out of market 10/1/17)</a:t>
                      </a:r>
                    </a:p>
                    <a:p>
                      <a:pPr marL="628650" lvl="1" indent="-171450">
                        <a:buFont typeface="Arial" panose="020B0604020202020204" pitchFamily="34" charset="0"/>
                        <a:buChar char="•"/>
                      </a:pPr>
                      <a:r>
                        <a:rPr lang="en-US" sz="1050" b="0" dirty="0"/>
                        <a:t>SPE E5 Midterm – EA: drive parity between new/renewal/and add-on motion (launching 10/1/17)</a:t>
                      </a:r>
                    </a:p>
                  </a:txBody>
                  <a:tcPr/>
                </a:tc>
                <a:extLst>
                  <a:ext uri="{0D108BD9-81ED-4DB2-BD59-A6C34878D82A}">
                    <a16:rowId xmlns:a16="http://schemas.microsoft.com/office/drawing/2014/main" val="2121556208"/>
                  </a:ext>
                </a:extLst>
              </a:tr>
              <a:tr h="331373">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kern="1200" noProof="0">
                          <a:solidFill>
                            <a:schemeClr val="tx1"/>
                          </a:solidFill>
                          <a:latin typeface="+mn-lt"/>
                          <a:ea typeface="+mn-ea"/>
                          <a:cs typeface="+mn-cs"/>
                        </a:rPr>
                        <a:t>M</a:t>
                      </a:r>
                      <a:endParaRPr lang="en-US" sz="1050" kern="1200" noProof="0" dirty="0">
                        <a:solidFill>
                          <a:schemeClr val="tx1"/>
                        </a:solidFill>
                        <a:latin typeface="+mn-lt"/>
                        <a:ea typeface="+mn-ea"/>
                        <a:cs typeface="+mn-cs"/>
                      </a:endParaRPr>
                    </a:p>
                  </a:txBody>
                  <a:tcPr/>
                </a:tc>
                <a:tc>
                  <a:txBody>
                    <a:bodyPr/>
                    <a:lstStyle/>
                    <a:p>
                      <a:r>
                        <a:rPr lang="en-US" sz="1050"/>
                        <a:t>Public Sector breadth add-on</a:t>
                      </a:r>
                      <a:endParaRPr lang="en-US" sz="1050" dirty="0"/>
                    </a:p>
                  </a:txBody>
                  <a:tcPr/>
                </a:tc>
                <a:tc>
                  <a:txBody>
                    <a:bodyPr/>
                    <a:lstStyle/>
                    <a:p>
                      <a:pPr marL="171450" indent="-171450">
                        <a:buFont typeface="Arial" panose="020B0604020202020204" pitchFamily="34" charset="0"/>
                        <a:buChar char="•"/>
                      </a:pPr>
                      <a:r>
                        <a:rPr lang="en-US" sz="1050" b="1" dirty="0"/>
                        <a:t>Launched one local accelerator:</a:t>
                      </a:r>
                    </a:p>
                    <a:p>
                      <a:pPr marL="628650" lvl="1" indent="-171450">
                        <a:buFont typeface="Arial" panose="020B0604020202020204" pitchFamily="34" charset="0"/>
                        <a:buChar char="•"/>
                      </a:pPr>
                      <a:r>
                        <a:rPr lang="en-US" sz="1050" dirty="0"/>
                        <a:t>PS Add-On – EA: drive breadth public sector add-on revenue</a:t>
                      </a:r>
                      <a:endParaRPr lang="en-US" sz="1050" b="0" dirty="0"/>
                    </a:p>
                  </a:txBody>
                  <a:tcPr/>
                </a:tc>
                <a:extLst>
                  <a:ext uri="{0D108BD9-81ED-4DB2-BD59-A6C34878D82A}">
                    <a16:rowId xmlns:a16="http://schemas.microsoft.com/office/drawing/2014/main" val="3522160564"/>
                  </a:ext>
                </a:extLst>
              </a:tr>
              <a:tr h="331373">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a:t>Partner incentives &amp; investments</a:t>
                      </a:r>
                      <a:endParaRPr lang="en-US" sz="1050" dirty="0"/>
                    </a:p>
                  </a:txBody>
                  <a:tcPr/>
                </a:tc>
                <a:tc>
                  <a:txBody>
                    <a:bodyPr/>
                    <a:lstStyle/>
                    <a:p>
                      <a:pPr marL="0" algn="l" defTabSz="914400" rtl="0" eaLnBrk="1" latinLnBrk="0" hangingPunct="1">
                        <a:buNone/>
                      </a:pPr>
                      <a:r>
                        <a:rPr lang="en-US" sz="1050" kern="1200">
                          <a:solidFill>
                            <a:schemeClr val="tx1"/>
                          </a:solidFill>
                          <a:latin typeface="+mn-lt"/>
                          <a:ea typeface="+mn-ea"/>
                          <a:cs typeface="+mn-cs"/>
                        </a:rPr>
                        <a:t>H</a:t>
                      </a:r>
                      <a:endParaRPr lang="en-US" sz="1050" kern="1200" dirty="0">
                        <a:solidFill>
                          <a:schemeClr val="tx1"/>
                        </a:solidFill>
                        <a:latin typeface="+mn-lt"/>
                        <a:ea typeface="+mn-ea"/>
                        <a:cs typeface="+mn-cs"/>
                      </a:endParaRPr>
                    </a:p>
                  </a:txBody>
                  <a:tcPr/>
                </a:tc>
                <a:tc>
                  <a:txBody>
                    <a:bodyPr/>
                    <a:lstStyle/>
                    <a:p>
                      <a:r>
                        <a:rPr lang="en-US" sz="1050" dirty="0"/>
                        <a:t>David Smith – LSP</a:t>
                      </a:r>
                    </a:p>
                  </a:txBody>
                  <a:tcPr/>
                </a:tc>
                <a:tc>
                  <a:txBody>
                    <a:bodyPr/>
                    <a:lstStyle/>
                    <a:p>
                      <a:pPr marL="171450" indent="-171450">
                        <a:buFont typeface="Arial" panose="020B0604020202020204" pitchFamily="34" charset="0"/>
                        <a:buChar char="•"/>
                      </a:pPr>
                      <a:r>
                        <a:rPr lang="en-US" sz="1050" dirty="0"/>
                        <a:t>Provide consultative services including design, strategy, and profitability</a:t>
                      </a:r>
                    </a:p>
                    <a:p>
                      <a:pPr marL="171450" indent="-171450">
                        <a:buFont typeface="Arial" panose="020B0604020202020204" pitchFamily="34" charset="0"/>
                        <a:buChar char="•"/>
                      </a:pPr>
                      <a:r>
                        <a:rPr lang="en-US" sz="1050" dirty="0"/>
                        <a:t>Support the all-up revenue target through Global and Local Incentives</a:t>
                      </a:r>
                    </a:p>
                  </a:txBody>
                  <a:tcPr/>
                </a:tc>
                <a:extLst>
                  <a:ext uri="{0D108BD9-81ED-4DB2-BD59-A6C34878D82A}">
                    <a16:rowId xmlns:a16="http://schemas.microsoft.com/office/drawing/2014/main" val="3943221789"/>
                  </a:ext>
                </a:extLst>
              </a:tr>
              <a:tr h="331373">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txBody>
                  <a:tcPr/>
                </a:tc>
                <a:tc>
                  <a:txBody>
                    <a:bodyPr/>
                    <a:lstStyle/>
                    <a:p>
                      <a:pPr marL="0" algn="l" defTabSz="914400" rtl="0" eaLnBrk="1" latinLnBrk="0" hangingPunct="1">
                        <a:buNone/>
                      </a:pPr>
                      <a:r>
                        <a:rPr lang="en-US" sz="1050" kern="1200">
                          <a:solidFill>
                            <a:schemeClr val="tx1"/>
                          </a:solidFill>
                          <a:latin typeface="+mn-lt"/>
                          <a:ea typeface="+mn-ea"/>
                          <a:cs typeface="+mn-cs"/>
                        </a:rPr>
                        <a:t>H</a:t>
                      </a:r>
                      <a:endParaRPr lang="en-US" sz="1050" kern="1200" dirty="0">
                        <a:solidFill>
                          <a:schemeClr val="tx1"/>
                        </a:solidFill>
                        <a:latin typeface="+mn-lt"/>
                        <a:ea typeface="+mn-ea"/>
                        <a:cs typeface="+mn-cs"/>
                      </a:endParaRPr>
                    </a:p>
                  </a:txBody>
                  <a:tcPr/>
                </a:tc>
                <a:tc>
                  <a:txBody>
                    <a:bodyPr/>
                    <a:lstStyle/>
                    <a:p>
                      <a:r>
                        <a:rPr lang="en-US" sz="1050" dirty="0"/>
                        <a:t>Casey McGee – SI/ISV</a:t>
                      </a:r>
                    </a:p>
                  </a:txBody>
                  <a:tcPr/>
                </a:tc>
                <a:tc>
                  <a:txBody>
                    <a:bodyPr/>
                    <a:lstStyle/>
                    <a:p>
                      <a:pPr marL="171450" indent="-171450">
                        <a:buFont typeface="Arial" panose="020B0604020202020204" pitchFamily="34" charset="0"/>
                        <a:buChar char="•"/>
                      </a:pPr>
                      <a:r>
                        <a:rPr lang="en-US" sz="1050" dirty="0"/>
                        <a:t>Provide consultative services including design, strategy, and profitability</a:t>
                      </a:r>
                    </a:p>
                    <a:p>
                      <a:pPr marL="171450" indent="-171450">
                        <a:buFont typeface="Arial" panose="020B0604020202020204" pitchFamily="34" charset="0"/>
                        <a:buChar char="•"/>
                      </a:pPr>
                      <a:r>
                        <a:rPr lang="en-US" sz="1050" dirty="0"/>
                        <a:t>Support consumption and active usage targets through Global and Local Incentives and incremental PIE funding</a:t>
                      </a:r>
                    </a:p>
                  </a:txBody>
                  <a:tcPr/>
                </a:tc>
                <a:extLst>
                  <a:ext uri="{0D108BD9-81ED-4DB2-BD59-A6C34878D82A}">
                    <a16:rowId xmlns:a16="http://schemas.microsoft.com/office/drawing/2014/main" val="3932201330"/>
                  </a:ext>
                </a:extLst>
              </a:tr>
            </a:tbl>
          </a:graphicData>
        </a:graphic>
      </p:graphicFrame>
      <p:sp>
        <p:nvSpPr>
          <p:cNvPr id="4" name="Title 1">
            <a:extLst>
              <a:ext uri="{FF2B5EF4-FFF2-40B4-BE49-F238E27FC236}">
                <a16:creationId xmlns:a16="http://schemas.microsoft.com/office/drawing/2014/main" id="{88969428-05D7-475F-9059-9C5DC0A37D1B}"/>
              </a:ext>
            </a:extLst>
          </p:cNvPr>
          <p:cNvSpPr txBox="1">
            <a:spLocks/>
          </p:cNvSpPr>
          <p:nvPr/>
        </p:nvSpPr>
        <p:spPr>
          <a:xfrm>
            <a:off x="171560" y="0"/>
            <a:ext cx="1165584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000" b="0" kern="1200" cap="none" spc="-100" baseline="0" dirty="0" smtClean="0">
                <a:ln w="3175">
                  <a:noFill/>
                </a:ln>
                <a:solidFill>
                  <a:schemeClr val="tx1"/>
                </a:soli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US" sz="2800" b="0" i="0" u="none" strike="noStrike" kern="1200" cap="none" spc="-100" normalizeH="0" baseline="0" noProof="0">
                <a:ln w="3175">
                  <a:noFill/>
                </a:ln>
                <a:solidFill>
                  <a:srgbClr val="353535"/>
                </a:solidFill>
                <a:effectLst/>
                <a:uLnTx/>
                <a:uFillTx/>
                <a:latin typeface="Segoe UI Light"/>
                <a:ea typeface="+mn-ea"/>
                <a:cs typeface="Segoe UI" pitchFamily="34" charset="0"/>
              </a:rPr>
              <a:t>Connections/Integration of Work Across</a:t>
            </a:r>
          </a:p>
        </p:txBody>
      </p:sp>
    </p:spTree>
    <p:extLst>
      <p:ext uri="{BB962C8B-B14F-4D97-AF65-F5344CB8AC3E}">
        <p14:creationId xmlns:p14="http://schemas.microsoft.com/office/powerpoint/2010/main" val="413477513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MASTER_2016MYR">
  <a:themeElements>
    <a:clrScheme name="Custom 25">
      <a:dk1>
        <a:srgbClr val="505050"/>
      </a:dk1>
      <a:lt1>
        <a:srgbClr val="FFFFFF"/>
      </a:lt1>
      <a:dk2>
        <a:srgbClr val="000000"/>
      </a:dk2>
      <a:lt2>
        <a:srgbClr val="F2F2F2"/>
      </a:lt2>
      <a:accent1>
        <a:srgbClr val="4668C5"/>
      </a:accent1>
      <a:accent2>
        <a:srgbClr val="FF8C00"/>
      </a:accent2>
      <a:accent3>
        <a:srgbClr val="0072C6"/>
      </a:accent3>
      <a:accent4>
        <a:srgbClr val="7FBA00"/>
      </a:accent4>
      <a:accent5>
        <a:srgbClr val="002050"/>
      </a:accent5>
      <a:accent6>
        <a:srgbClr val="008272"/>
      </a:accent6>
      <a:hlink>
        <a:srgbClr val="008272"/>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noFill/>
        <a:ln w="12700">
          <a:solidFill>
            <a:schemeClr val="bg1">
              <a:lumMod val="50000"/>
            </a:schemeClr>
          </a:solidFill>
          <a:headEnd type="none" w="med" len="med"/>
          <a:tailEnd type="arrow" w="med" len="med"/>
        </a:ln>
        <a:effectLst/>
      </a:spPr>
      <a:bodyPr/>
      <a:lstStyle/>
      <a:style>
        <a:lnRef idx="1">
          <a:schemeClr val="accent2"/>
        </a:lnRef>
        <a:fillRef idx="3">
          <a:schemeClr val="accent2"/>
        </a:fillRef>
        <a:effectRef idx="2">
          <a:schemeClr val="accent2"/>
        </a:effectRef>
        <a:fontRef idx="minor">
          <a:schemeClr val="lt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YR14_Services_Template-StyleGuide_v02" id="{44C8B8E1-D3C9-430A-BD32-D2F23D75D336}" vid="{9D78D9F5-CE15-486F-8EE0-3F511EDB7C25}"/>
    </a:ext>
  </a:extLst>
</a:theme>
</file>

<file path=ppt/theme/theme2.xml><?xml version="1.0" encoding="utf-8"?>
<a:theme xmlns:a="http://schemas.openxmlformats.org/drawingml/2006/main" name="1_MASTER_2016MYR">
  <a:themeElements>
    <a:clrScheme name="Custom 25">
      <a:dk1>
        <a:srgbClr val="505050"/>
      </a:dk1>
      <a:lt1>
        <a:srgbClr val="FFFFFF"/>
      </a:lt1>
      <a:dk2>
        <a:srgbClr val="000000"/>
      </a:dk2>
      <a:lt2>
        <a:srgbClr val="F2F2F2"/>
      </a:lt2>
      <a:accent1>
        <a:srgbClr val="4668C5"/>
      </a:accent1>
      <a:accent2>
        <a:srgbClr val="FF8C00"/>
      </a:accent2>
      <a:accent3>
        <a:srgbClr val="0072C6"/>
      </a:accent3>
      <a:accent4>
        <a:srgbClr val="7FBA00"/>
      </a:accent4>
      <a:accent5>
        <a:srgbClr val="002050"/>
      </a:accent5>
      <a:accent6>
        <a:srgbClr val="008272"/>
      </a:accent6>
      <a:hlink>
        <a:srgbClr val="008272"/>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noFill/>
        <a:ln w="12700">
          <a:solidFill>
            <a:schemeClr val="bg1">
              <a:lumMod val="50000"/>
            </a:schemeClr>
          </a:solidFill>
          <a:headEnd type="none" w="med" len="med"/>
          <a:tailEnd type="arrow" w="med" len="med"/>
        </a:ln>
        <a:effectLst/>
      </a:spPr>
      <a:bodyPr/>
      <a:lstStyle/>
      <a:style>
        <a:lnRef idx="1">
          <a:schemeClr val="accent2"/>
        </a:lnRef>
        <a:fillRef idx="3">
          <a:schemeClr val="accent2"/>
        </a:fillRef>
        <a:effectRef idx="2">
          <a:schemeClr val="accent2"/>
        </a:effectRef>
        <a:fontRef idx="minor">
          <a:schemeClr val="lt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YR14_Services_Template-StyleGuide_v02" id="{44C8B8E1-D3C9-430A-BD32-D2F23D75D336}" vid="{9D78D9F5-CE15-486F-8EE0-3F511EDB7C2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WHITE TEMPLATE">
  <a:themeElements>
    <a:clrScheme name="TT - Blue with white">
      <a:dk1>
        <a:srgbClr val="353535"/>
      </a:dk1>
      <a:lt1>
        <a:srgbClr val="FFFFFF"/>
      </a:lt1>
      <a:dk2>
        <a:srgbClr val="002050"/>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MULTIPLE_MASTERS_Sept_2016.potx" id="{ECBC7363-A966-411C-ADC6-24676D8BE435}" vid="{2BB6782C-6926-424C-BAA7-2F1F2A62E2C2}"/>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8767FB222DCB342A1240DE579CDBEF6" ma:contentTypeVersion="2" ma:contentTypeDescription="Create a new document." ma:contentTypeScope="" ma:versionID="5a9c47b6f5d09367182932e50d658f97">
  <xsd:schema xmlns:xsd="http://www.w3.org/2001/XMLSchema" xmlns:xs="http://www.w3.org/2001/XMLSchema" xmlns:p="http://schemas.microsoft.com/office/2006/metadata/properties" xmlns:ns2="77b175f7-eb9e-40db-ad61-c1b87f77c492" targetNamespace="http://schemas.microsoft.com/office/2006/metadata/properties" ma:root="true" ma:fieldsID="4c03c14cbcbb7972b7c1cf975823084f" ns2:_="">
    <xsd:import namespace="77b175f7-eb9e-40db-ad61-c1b87f77c492"/>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7b175f7-eb9e-40db-ad61-c1b87f77c492"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5FA6ABB-3B5F-4ADB-A9B5-2DAC3DB23E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7b175f7-eb9e-40db-ad61-c1b87f77c49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45360AA-83EB-49BB-99BA-844743472520}">
  <ds:schemaRefs>
    <ds:schemaRef ds:uri="http://schemas.microsoft.com/sharepoint/v3/contenttype/forms"/>
  </ds:schemaRefs>
</ds:datastoreItem>
</file>

<file path=customXml/itemProps3.xml><?xml version="1.0" encoding="utf-8"?>
<ds:datastoreItem xmlns:ds="http://schemas.openxmlformats.org/officeDocument/2006/customXml" ds:itemID="{3CEEAD3D-CADE-46E7-B5D0-F2BDF17B0525}">
  <ds:schemaRefs>
    <ds:schemaRef ds:uri="http://purl.org/dc/elements/1.1/"/>
    <ds:schemaRef ds:uri="http://schemas.microsoft.com/office/2006/metadata/properties"/>
    <ds:schemaRef ds:uri="77b175f7-eb9e-40db-ad61-c1b87f77c492"/>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763</TotalTime>
  <Words>6822</Words>
  <Application>Microsoft Office PowerPoint</Application>
  <PresentationFormat>Widescreen</PresentationFormat>
  <Paragraphs>1065</Paragraphs>
  <Slides>18</Slides>
  <Notes>12</Notes>
  <HiddenSlides>0</HiddenSlides>
  <MMClips>0</MMClips>
  <ScaleCrop>false</ScaleCrop>
  <HeadingPairs>
    <vt:vector size="8" baseType="variant">
      <vt:variant>
        <vt:lpstr>Fonts Used</vt:lpstr>
      </vt:variant>
      <vt:variant>
        <vt:i4>9</vt:i4>
      </vt:variant>
      <vt:variant>
        <vt:lpstr>Theme</vt:lpstr>
      </vt:variant>
      <vt:variant>
        <vt:i4>4</vt:i4>
      </vt:variant>
      <vt:variant>
        <vt:lpstr>Embedded OLE Servers</vt:lpstr>
      </vt:variant>
      <vt:variant>
        <vt:i4>1</vt:i4>
      </vt:variant>
      <vt:variant>
        <vt:lpstr>Slide Titles</vt:lpstr>
      </vt:variant>
      <vt:variant>
        <vt:i4>18</vt:i4>
      </vt:variant>
    </vt:vector>
  </HeadingPairs>
  <TitlesOfParts>
    <vt:vector size="32" baseType="lpstr">
      <vt:lpstr>Arial</vt:lpstr>
      <vt:lpstr>Calibri</vt:lpstr>
      <vt:lpstr>Calibri Light</vt:lpstr>
      <vt:lpstr>Consolas</vt:lpstr>
      <vt:lpstr>Segoe UI</vt:lpstr>
      <vt:lpstr>Segoe UI Light</vt:lpstr>
      <vt:lpstr>Segoe UI Semibold</vt:lpstr>
      <vt:lpstr>Segoe UI Semilight</vt:lpstr>
      <vt:lpstr>Wingdings</vt:lpstr>
      <vt:lpstr>MASTER_2016MYR</vt:lpstr>
      <vt:lpstr>1_MASTER_2016MYR</vt:lpstr>
      <vt:lpstr>Office Theme</vt:lpstr>
      <vt:lpstr>1_WHITE TEMPLATE</vt:lpstr>
      <vt:lpstr>think-cell Slide</vt:lpstr>
      <vt:lpstr>PowerPoint Presentation</vt:lpstr>
      <vt:lpstr>US OCP GTM: Partner Strategy &amp; Programs (PS&amp;P)</vt:lpstr>
      <vt:lpstr>PowerPoint Presentation</vt:lpstr>
      <vt:lpstr>US OCP – Q2 Plan | Partner Engines</vt:lpstr>
      <vt:lpstr>US OCP – H2 Plan | Partner Engines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Budget &amp; Resources Needed</vt:lpstr>
      <vt:lpstr>Appendix</vt:lpstr>
      <vt:lpstr>US OCP – Q2 Plan | Partner Engines</vt:lpstr>
      <vt:lpstr>US OCP – H2 Plan | Partner Engines</vt:lpstr>
      <vt:lpstr>US OCP – Q2-Q4 Big Rocks | Partner Engines</vt:lpstr>
      <vt:lpstr>US OCP – Q2-Q4 Big Rocks | Partner Engines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Tess Connor</cp:lastModifiedBy>
  <cp:revision>3</cp:revision>
  <cp:lastPrinted>2017-09-19T02:29:23Z</cp:lastPrinted>
  <dcterms:modified xsi:type="dcterms:W3CDTF">2017-09-20T05:00:20Z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0x010100E8767FB222DCB342A1240DE579CDBEF6</vt:lpwstr>
  </property>
</Properties>
</file>

<file path=docProps/thumbnail.jpeg>
</file>